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ADD8DC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93" r:id="rId6"/>
    <p:sldId id="291" r:id="rId7"/>
    <p:sldId id="261" r:id="rId8"/>
    <p:sldId id="259" r:id="rId9"/>
    <p:sldId id="272" r:id="rId10"/>
    <p:sldId id="294" r:id="rId11"/>
    <p:sldId id="302" r:id="rId12"/>
    <p:sldId id="273" r:id="rId13"/>
    <p:sldId id="303" r:id="rId14"/>
    <p:sldId id="309" r:id="rId15"/>
    <p:sldId id="305" r:id="rId16"/>
    <p:sldId id="274" r:id="rId17"/>
    <p:sldId id="276" r:id="rId18"/>
    <p:sldId id="279" r:id="rId19"/>
    <p:sldId id="281" r:id="rId20"/>
    <p:sldId id="295" r:id="rId21"/>
    <p:sldId id="311" r:id="rId22"/>
    <p:sldId id="312" r:id="rId23"/>
    <p:sldId id="313" r:id="rId24"/>
    <p:sldId id="314" r:id="rId25"/>
    <p:sldId id="310" r:id="rId26"/>
    <p:sldId id="269" r:id="rId27"/>
    <p:sldId id="270" r:id="rId28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6DFC38-F409-A17E-972E-6DEB178005C7}" name="Giada Troilo" initials="GT" userId="S::troilo.1889348@studenti.uniroma1.it::310e5c1a-e2a9-4b10-92c8-98882f46763d" providerId="AD"/>
  <p188:author id="{D0B145CB-8508-E6FE-FB39-120808AD9DEF}" name="Utente guest" initials="Ug" userId="S::urn:spo:anon#94b7c6087d597e9772cf155338b6bc45c1f68f2af8e871968f990862fa29c27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78F"/>
    <a:srgbClr val="24AFF0"/>
    <a:srgbClr val="2F75DD"/>
    <a:srgbClr val="0095B6"/>
    <a:srgbClr val="2DE750"/>
    <a:srgbClr val="FD174E"/>
    <a:srgbClr val="00EE6C"/>
    <a:srgbClr val="3B9D3B"/>
    <a:srgbClr val="042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922E4-AC45-434B-9652-95151EF20C87}" v="1274" dt="2024-07-22T11:30:04.694"/>
    <p1510:client id="{8E193088-5753-418E-9A0F-CC6EDECD7732}" v="5409" dt="2024-07-21T15:46:20.4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52" y="-3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14_4ADD8D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6CAC2-CD06-42BE-9C92-6256A7014201}" authorId="{D0B145CB-8508-E6FE-FB39-120808AD9DEF}" created="2024-07-20T15:12:41.767">
    <pc:sldMkLst xmlns:pc="http://schemas.microsoft.com/office/powerpoint/2013/main/command">
      <pc:docMk/>
      <pc:sldMk cId="1256033742" sldId="276"/>
    </pc:sldMkLst>
    <p188:replyLst>
      <p188:reply id="{B2903D6D-A3D4-42BD-B2B6-1AF256CF88EE}" authorId="{886DFC38-F409-A17E-972E-6DEB178005C7}" created="2024-07-20T15:13:13.990">
        <p188:txBody>
          <a:bodyPr/>
          <a:lstStyle/>
          <a:p>
            <a:r>
              <a:rPr lang="it-IT"/>
              <a:t>no</a:t>
            </a:r>
          </a:p>
        </p188:txBody>
      </p188:reply>
    </p188:replyLst>
    <p188:txBody>
      <a:bodyPr/>
      <a:lstStyle/>
      <a:p>
        <a:r>
          <a:rPr lang="it-IT"/>
          <a:t>aiuto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80A9A-2F70-454A-A3FC-7A2883B8296A}" type="datetimeFigureOut">
              <a:rPr lang="it-IT" smtClean="0"/>
              <a:t>23/07/2024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C4F3-71DD-0846-9BE3-40950AC14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1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4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09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5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4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1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69" y="6357245"/>
            <a:ext cx="162873" cy="16714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832201" y="6357683"/>
            <a:ext cx="79375" cy="167005"/>
          </a:xfrm>
          <a:custGeom>
            <a:avLst/>
            <a:gdLst/>
            <a:ahLst/>
            <a:cxnLst/>
            <a:rect l="l" t="t" r="r" b="b"/>
            <a:pathLst>
              <a:path w="79375" h="167004">
                <a:moveTo>
                  <a:pt x="79095" y="136372"/>
                </a:moveTo>
                <a:lnTo>
                  <a:pt x="32207" y="136372"/>
                </a:lnTo>
                <a:lnTo>
                  <a:pt x="32207" y="0"/>
                </a:lnTo>
                <a:lnTo>
                  <a:pt x="0" y="0"/>
                </a:lnTo>
                <a:lnTo>
                  <a:pt x="0" y="136372"/>
                </a:lnTo>
                <a:lnTo>
                  <a:pt x="0" y="166674"/>
                </a:lnTo>
                <a:lnTo>
                  <a:pt x="79095" y="166674"/>
                </a:lnTo>
                <a:lnTo>
                  <a:pt x="79095" y="136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680" y="6353016"/>
            <a:ext cx="163779" cy="1755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233" y="6357243"/>
            <a:ext cx="108310" cy="1670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2533" y="6357243"/>
            <a:ext cx="223795" cy="1708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104" y="6353559"/>
            <a:ext cx="129415" cy="17455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2554" y="6356002"/>
            <a:ext cx="171625" cy="169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099477" y="6281154"/>
            <a:ext cx="224154" cy="270510"/>
          </a:xfrm>
          <a:custGeom>
            <a:avLst/>
            <a:gdLst/>
            <a:ahLst/>
            <a:cxnLst/>
            <a:rect l="l" t="t" r="r" b="b"/>
            <a:pathLst>
              <a:path w="224154" h="270509">
                <a:moveTo>
                  <a:pt x="223642" y="270150"/>
                </a:moveTo>
                <a:lnTo>
                  <a:pt x="99091" y="270150"/>
                </a:lnTo>
                <a:lnTo>
                  <a:pt x="66760" y="264753"/>
                </a:lnTo>
                <a:lnTo>
                  <a:pt x="43097" y="248903"/>
                </a:lnTo>
                <a:lnTo>
                  <a:pt x="28562" y="223112"/>
                </a:lnTo>
                <a:lnTo>
                  <a:pt x="23615" y="187895"/>
                </a:lnTo>
                <a:lnTo>
                  <a:pt x="23615" y="43163"/>
                </a:lnTo>
                <a:lnTo>
                  <a:pt x="20359" y="35213"/>
                </a:lnTo>
                <a:lnTo>
                  <a:pt x="0" y="15085"/>
                </a:lnTo>
                <a:lnTo>
                  <a:pt x="6982" y="12371"/>
                </a:lnTo>
                <a:lnTo>
                  <a:pt x="12513" y="6903"/>
                </a:lnTo>
                <a:lnTo>
                  <a:pt x="41989" y="31058"/>
                </a:lnTo>
                <a:lnTo>
                  <a:pt x="45230" y="62166"/>
                </a:lnTo>
                <a:lnTo>
                  <a:pt x="45230" y="187895"/>
                </a:lnTo>
                <a:lnTo>
                  <a:pt x="48549" y="214702"/>
                </a:lnTo>
                <a:lnTo>
                  <a:pt x="58568" y="233710"/>
                </a:lnTo>
                <a:lnTo>
                  <a:pt x="75384" y="245032"/>
                </a:lnTo>
                <a:lnTo>
                  <a:pt x="99091" y="248781"/>
                </a:lnTo>
                <a:lnTo>
                  <a:pt x="223642" y="248781"/>
                </a:lnTo>
                <a:lnTo>
                  <a:pt x="22364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057267" y="623857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31618" y="55379"/>
                </a:moveTo>
                <a:lnTo>
                  <a:pt x="28009" y="55379"/>
                </a:ln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2202" y="16917"/>
                </a:lnTo>
                <a:lnTo>
                  <a:pt x="8208" y="8114"/>
                </a:lnTo>
                <a:lnTo>
                  <a:pt x="17112" y="2177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6018" y="31257"/>
                </a:lnTo>
                <a:lnTo>
                  <a:pt x="55312" y="34670"/>
                </a:lnTo>
                <a:lnTo>
                  <a:pt x="54057" y="37811"/>
                </a:lnTo>
                <a:lnTo>
                  <a:pt x="51232" y="44947"/>
                </a:lnTo>
                <a:lnTo>
                  <a:pt x="45466" y="50648"/>
                </a:lnTo>
                <a:lnTo>
                  <a:pt x="35070" y="54681"/>
                </a:lnTo>
                <a:lnTo>
                  <a:pt x="31618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4515" y="6328467"/>
            <a:ext cx="225425" cy="270510"/>
          </a:xfrm>
          <a:custGeom>
            <a:avLst/>
            <a:gdLst/>
            <a:ahLst/>
            <a:cxnLst/>
            <a:rect l="l" t="t" r="r" b="b"/>
            <a:pathLst>
              <a:path w="225425" h="270509">
                <a:moveTo>
                  <a:pt x="208382" y="270150"/>
                </a:moveTo>
                <a:lnTo>
                  <a:pt x="181692" y="239130"/>
                </a:lnTo>
                <a:lnTo>
                  <a:pt x="178451" y="208022"/>
                </a:lnTo>
                <a:lnTo>
                  <a:pt x="178451" y="82255"/>
                </a:lnTo>
                <a:lnTo>
                  <a:pt x="175132" y="55464"/>
                </a:lnTo>
                <a:lnTo>
                  <a:pt x="165113" y="36454"/>
                </a:lnTo>
                <a:lnTo>
                  <a:pt x="148298" y="25122"/>
                </a:lnTo>
                <a:lnTo>
                  <a:pt x="124590" y="21368"/>
                </a:lnTo>
                <a:lnTo>
                  <a:pt x="0" y="21368"/>
                </a:lnTo>
                <a:lnTo>
                  <a:pt x="0" y="0"/>
                </a:lnTo>
                <a:lnTo>
                  <a:pt x="124590" y="0"/>
                </a:lnTo>
                <a:lnTo>
                  <a:pt x="156921" y="5391"/>
                </a:lnTo>
                <a:lnTo>
                  <a:pt x="180584" y="21232"/>
                </a:lnTo>
                <a:lnTo>
                  <a:pt x="195119" y="47021"/>
                </a:lnTo>
                <a:lnTo>
                  <a:pt x="200066" y="82255"/>
                </a:lnTo>
                <a:lnTo>
                  <a:pt x="200066" y="227025"/>
                </a:lnTo>
                <a:lnTo>
                  <a:pt x="203361" y="234975"/>
                </a:lnTo>
                <a:lnTo>
                  <a:pt x="224819" y="256189"/>
                </a:lnTo>
                <a:lnTo>
                  <a:pt x="217562" y="258360"/>
                </a:lnTo>
                <a:lnTo>
                  <a:pt x="211638" y="263518"/>
                </a:lnTo>
                <a:lnTo>
                  <a:pt x="20838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63408" y="658764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28009" y="55379"/>
                </a:move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0" y="23385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3815" y="38462"/>
                </a:lnTo>
                <a:lnTo>
                  <a:pt x="47809" y="47264"/>
                </a:lnTo>
                <a:lnTo>
                  <a:pt x="38906" y="53201"/>
                </a:lnTo>
                <a:lnTo>
                  <a:pt x="28009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950" y="6234684"/>
            <a:ext cx="1300733" cy="40994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761" y="6234684"/>
            <a:ext cx="1149095" cy="409943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6194884" y="0"/>
            <a:ext cx="5997575" cy="6858000"/>
          </a:xfrm>
          <a:custGeom>
            <a:avLst/>
            <a:gdLst/>
            <a:ahLst/>
            <a:cxnLst/>
            <a:rect l="l" t="t" r="r" b="b"/>
            <a:pathLst>
              <a:path w="5997575" h="6858000">
                <a:moveTo>
                  <a:pt x="5997117" y="0"/>
                </a:moveTo>
                <a:lnTo>
                  <a:pt x="0" y="0"/>
                </a:lnTo>
                <a:lnTo>
                  <a:pt x="3215208" y="6858000"/>
                </a:lnTo>
                <a:lnTo>
                  <a:pt x="5997117" y="6858000"/>
                </a:lnTo>
                <a:lnTo>
                  <a:pt x="5997117" y="0"/>
                </a:lnTo>
                <a:close/>
              </a:path>
            </a:pathLst>
          </a:custGeom>
          <a:solidFill>
            <a:srgbClr val="00AFEF">
              <a:alpha val="6078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93102" y="0"/>
            <a:ext cx="4207510" cy="6858000"/>
          </a:xfrm>
          <a:custGeom>
            <a:avLst/>
            <a:gdLst/>
            <a:ahLst/>
            <a:cxnLst/>
            <a:rect l="l" t="t" r="r" b="b"/>
            <a:pathLst>
              <a:path w="4207509" h="6858000">
                <a:moveTo>
                  <a:pt x="979055" y="0"/>
                </a:moveTo>
                <a:lnTo>
                  <a:pt x="0" y="0"/>
                </a:lnTo>
                <a:lnTo>
                  <a:pt x="3228213" y="6858000"/>
                </a:lnTo>
                <a:lnTo>
                  <a:pt x="4207281" y="6858000"/>
                </a:lnTo>
                <a:lnTo>
                  <a:pt x="979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29934"/>
            <a:ext cx="9038590" cy="528320"/>
          </a:xfrm>
          <a:custGeom>
            <a:avLst/>
            <a:gdLst/>
            <a:ahLst/>
            <a:cxnLst/>
            <a:rect l="l" t="t" r="r" b="b"/>
            <a:pathLst>
              <a:path w="9038590" h="528320">
                <a:moveTo>
                  <a:pt x="8763393" y="0"/>
                </a:moveTo>
                <a:lnTo>
                  <a:pt x="0" y="0"/>
                </a:lnTo>
                <a:lnTo>
                  <a:pt x="0" y="528065"/>
                </a:lnTo>
                <a:lnTo>
                  <a:pt x="9038082" y="528065"/>
                </a:lnTo>
                <a:lnTo>
                  <a:pt x="8763393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96446" y="6329933"/>
            <a:ext cx="2496185" cy="528320"/>
          </a:xfrm>
          <a:custGeom>
            <a:avLst/>
            <a:gdLst/>
            <a:ahLst/>
            <a:cxnLst/>
            <a:rect l="l" t="t" r="r" b="b"/>
            <a:pathLst>
              <a:path w="2496184" h="528320">
                <a:moveTo>
                  <a:pt x="2495562" y="0"/>
                </a:moveTo>
                <a:lnTo>
                  <a:pt x="0" y="0"/>
                </a:lnTo>
                <a:lnTo>
                  <a:pt x="75844" y="528065"/>
                </a:lnTo>
                <a:lnTo>
                  <a:pt x="2495562" y="528065"/>
                </a:lnTo>
                <a:lnTo>
                  <a:pt x="24955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65164" y="6326873"/>
            <a:ext cx="1224280" cy="531495"/>
          </a:xfrm>
          <a:custGeom>
            <a:avLst/>
            <a:gdLst/>
            <a:ahLst/>
            <a:cxnLst/>
            <a:rect l="l" t="t" r="r" b="b"/>
            <a:pathLst>
              <a:path w="1224279" h="531495">
                <a:moveTo>
                  <a:pt x="0" y="0"/>
                </a:moveTo>
                <a:lnTo>
                  <a:pt x="97711" y="208492"/>
                </a:lnTo>
                <a:lnTo>
                  <a:pt x="113693" y="242908"/>
                </a:lnTo>
                <a:lnTo>
                  <a:pt x="144319" y="309215"/>
                </a:lnTo>
                <a:lnTo>
                  <a:pt x="160302" y="343631"/>
                </a:lnTo>
                <a:lnTo>
                  <a:pt x="182682" y="391580"/>
                </a:lnTo>
                <a:lnTo>
                  <a:pt x="248142" y="531126"/>
                </a:lnTo>
                <a:lnTo>
                  <a:pt x="1224257" y="531126"/>
                </a:lnTo>
                <a:lnTo>
                  <a:pt x="1208534" y="497471"/>
                </a:lnTo>
                <a:lnTo>
                  <a:pt x="1184410" y="445466"/>
                </a:lnTo>
                <a:lnTo>
                  <a:pt x="1163001" y="398978"/>
                </a:lnTo>
                <a:lnTo>
                  <a:pt x="1143628" y="356629"/>
                </a:lnTo>
                <a:lnTo>
                  <a:pt x="1072927" y="201023"/>
                </a:lnTo>
                <a:lnTo>
                  <a:pt x="1053555" y="158672"/>
                </a:lnTo>
                <a:lnTo>
                  <a:pt x="1032146" y="112183"/>
                </a:lnTo>
                <a:lnTo>
                  <a:pt x="1008021" y="60175"/>
                </a:lnTo>
                <a:lnTo>
                  <a:pt x="980503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6413753"/>
            <a:ext cx="1033271" cy="368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54072"/>
            <a:ext cx="9965055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2.sv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microsoft.com/office/2018/10/relationships/comments" Target="../comments/modernComment_114_4ADD8D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gnin.1940053@studenti.uniroma1.it" TargetMode="External"/><Relationship Id="rId5" Type="http://schemas.openxmlformats.org/officeDocument/2006/relationships/hyperlink" Target="mailto:durso.2143081@studenti.uniroma1.it" TargetMode="External"/><Relationship Id="rId4" Type="http://schemas.openxmlformats.org/officeDocument/2006/relationships/hyperlink" Target="mailto:Piacentini.1907969@studenti.uniroma1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412" y="1828800"/>
            <a:ext cx="5395595" cy="193578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lang="it-IT" spc="-55"/>
              <a:t>SFM and 3D </a:t>
            </a:r>
            <a:r>
              <a:rPr lang="it-IT" spc="-55" err="1"/>
              <a:t>reconstruction</a:t>
            </a:r>
            <a:r>
              <a:rPr lang="it-IT" spc="-55"/>
              <a:t> from scratch</a:t>
            </a:r>
            <a:endParaRPr spc="-55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316" y="998982"/>
            <a:ext cx="2424683" cy="3867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688" y="5561966"/>
            <a:ext cx="48933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</a:t>
            </a:r>
            <a:r>
              <a:rPr sz="1600" b="1" spc="-7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</a:t>
            </a:r>
            <a:r>
              <a:rPr sz="1600" b="1" spc="-5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</a:t>
            </a:r>
            <a:r>
              <a:rPr sz="1600" b="1" spc="-4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</a:t>
            </a:r>
            <a:r>
              <a:rPr sz="1600" b="1" spc="-16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</a:t>
            </a:r>
            <a:r>
              <a:rPr sz="1600" b="1" spc="-2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Giada Piacentini,</a:t>
            </a: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Giada Troilo and Simone </a:t>
            </a:r>
            <a:r>
              <a:rPr lang="it-IT" sz="1600" b="1" spc="15" err="1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Cargnin</a:t>
            </a:r>
            <a:endParaRPr sz="1600" b="1" spc="15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47475-AECA-57DA-49A7-C38A222E1874}"/>
              </a:ext>
            </a:extLst>
          </p:cNvPr>
          <p:cNvSpPr txBox="1"/>
          <p:nvPr/>
        </p:nvSpPr>
        <p:spPr>
          <a:xfrm>
            <a:off x="1089395" y="729212"/>
            <a:ext cx="284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Computer Vision 2023-2024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37C8BF-3EFA-CA1B-6C13-34DD11AD632D}"/>
              </a:ext>
            </a:extLst>
          </p:cNvPr>
          <p:cNvSpPr/>
          <p:nvPr/>
        </p:nvSpPr>
        <p:spPr>
          <a:xfrm>
            <a:off x="2590800" y="6019800"/>
            <a:ext cx="3200400" cy="762000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423" y="267783"/>
            <a:ext cx="8767751" cy="13664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  <a:ea typeface="Tahoma"/>
              </a:rPr>
              <a:t>Camera 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calibration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algorithm</a:t>
            </a:r>
            <a:br>
              <a:rPr lang="it-IT" spc="-140">
                <a:solidFill>
                  <a:srgbClr val="00678F"/>
                </a:solidFill>
                <a:ea typeface="Tahoma"/>
              </a:rPr>
            </a:br>
            <a:r>
              <a:rPr lang="it-IT" spc="-140" err="1">
                <a:solidFill>
                  <a:srgbClr val="00678F"/>
                </a:solidFill>
                <a:ea typeface="Tahoma"/>
              </a:rPr>
              <a:t>what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is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known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?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F310F9A9-980F-3E10-817E-4226451C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6029" r="25826" b="10397"/>
          <a:stretch/>
        </p:blipFill>
        <p:spPr>
          <a:xfrm rot="5400000">
            <a:off x="1091884" y="1953506"/>
            <a:ext cx="2549095" cy="260655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BC80E28-AB28-B719-6C9D-A5EA4F8A249F}"/>
              </a:ext>
            </a:extLst>
          </p:cNvPr>
          <p:cNvSpPr/>
          <p:nvPr/>
        </p:nvSpPr>
        <p:spPr>
          <a:xfrm>
            <a:off x="2288576" y="2901462"/>
            <a:ext cx="134815" cy="1230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Elemento grafico 17" descr="Freccia a destra con riempimento a tinta unita">
            <a:extLst>
              <a:ext uri="{FF2B5EF4-FFF2-40B4-BE49-F238E27FC236}">
                <a16:creationId xmlns:a16="http://schemas.microsoft.com/office/drawing/2014/main" id="{DC964631-2083-78FD-0C45-27B70B4E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48137" y="512168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AAE88C01-668A-D312-6220-FA499965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75526" y="4723026"/>
            <a:ext cx="914400" cy="914400"/>
          </a:xfrm>
          <a:prstGeom prst="rect">
            <a:avLst/>
          </a:prstGeom>
        </p:spPr>
      </p:pic>
      <p:pic>
        <p:nvPicPr>
          <p:cNvPr id="21" name="Elemento grafico 20" descr="Freccia a destra con riempimento a tinta unita">
            <a:extLst>
              <a:ext uri="{FF2B5EF4-FFF2-40B4-BE49-F238E27FC236}">
                <a16:creationId xmlns:a16="http://schemas.microsoft.com/office/drawing/2014/main" id="{F182E441-C532-546B-8796-6970D754A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38360">
            <a:off x="3574821" y="4861899"/>
            <a:ext cx="914400" cy="914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B78DE9-D922-7C3F-32FD-2B21DD668861}"/>
              </a:ext>
            </a:extLst>
          </p:cNvPr>
          <p:cNvSpPr txBox="1"/>
          <p:nvPr/>
        </p:nvSpPr>
        <p:spPr>
          <a:xfrm>
            <a:off x="2875490" y="5730841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baseline="-25000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DE7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918A7-E37A-A963-2E66-EA96825D58EC}"/>
              </a:ext>
            </a:extLst>
          </p:cNvPr>
          <p:cNvSpPr txBox="1"/>
          <p:nvPr/>
        </p:nvSpPr>
        <p:spPr>
          <a:xfrm>
            <a:off x="3763819" y="45946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r>
              <a:rPr lang="en-GB" baseline="-25000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4AF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A3EA967-D920-6E34-24B0-DE5B31466096}"/>
              </a:ext>
            </a:extLst>
          </p:cNvPr>
          <p:cNvSpPr txBox="1"/>
          <p:nvPr/>
        </p:nvSpPr>
        <p:spPr>
          <a:xfrm>
            <a:off x="4065315" y="5268094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en-GB" baseline="-2500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/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/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blipFill>
                <a:blip r:embed="rId11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/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blipFill>
                <a:blip r:embed="rId12"/>
                <a:stretch>
                  <a:fillRect l="-19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ppia parentesi quadra 6">
            <a:extLst>
              <a:ext uri="{FF2B5EF4-FFF2-40B4-BE49-F238E27FC236}">
                <a16:creationId xmlns:a16="http://schemas.microsoft.com/office/drawing/2014/main" id="{9FF5F35D-DCBD-BEDD-0012-D08045822ED8}"/>
              </a:ext>
            </a:extLst>
          </p:cNvPr>
          <p:cNvSpPr/>
          <p:nvPr/>
        </p:nvSpPr>
        <p:spPr>
          <a:xfrm>
            <a:off x="4837331" y="3526067"/>
            <a:ext cx="371178" cy="892435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E0BBD049-D0D4-75E5-FA1A-F00395C59D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 rot="5400000">
            <a:off x="6563844" y="2101304"/>
            <a:ext cx="2772530" cy="2655392"/>
          </a:xfrm>
          <a:prstGeom prst="rect">
            <a:avLst/>
          </a:prstGeom>
        </p:spPr>
      </p:pic>
      <p:pic>
        <p:nvPicPr>
          <p:cNvPr id="4" name="Elemento grafico 3" descr="Freccia a destra con riempimento a tinta unita">
            <a:extLst>
              <a:ext uri="{FF2B5EF4-FFF2-40B4-BE49-F238E27FC236}">
                <a16:creationId xmlns:a16="http://schemas.microsoft.com/office/drawing/2014/main" id="{6C45C036-3993-ED27-16F3-4A69E430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165213" y="1991272"/>
            <a:ext cx="914400" cy="914400"/>
          </a:xfrm>
          <a:prstGeom prst="rect">
            <a:avLst/>
          </a:prstGeom>
        </p:spPr>
      </p:pic>
      <p:pic>
        <p:nvPicPr>
          <p:cNvPr id="5" name="Elemento grafico 4" descr="Freccia a destra con riempimento a tinta unita">
            <a:extLst>
              <a:ext uri="{FF2B5EF4-FFF2-40B4-BE49-F238E27FC236}">
                <a16:creationId xmlns:a16="http://schemas.microsoft.com/office/drawing/2014/main" id="{E0C6CEED-7D69-3394-34A8-A4ED848E8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7931" y="1596443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D0490-F30D-82AC-497B-14CEDEB9ADBC}"/>
              </a:ext>
            </a:extLst>
          </p:cNvPr>
          <p:cNvSpPr txBox="1"/>
          <p:nvPr/>
        </p:nvSpPr>
        <p:spPr>
          <a:xfrm>
            <a:off x="6256435" y="2227023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F4FCC-4D09-7D46-8883-EDB1E2701BAE}"/>
              </a:ext>
            </a:extLst>
          </p:cNvPr>
          <p:cNvSpPr txBox="1"/>
          <p:nvPr/>
        </p:nvSpPr>
        <p:spPr>
          <a:xfrm>
            <a:off x="6865188" y="16320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636DC0-2808-C549-A9B5-EE4A7EE46358}"/>
              </a:ext>
            </a:extLst>
          </p:cNvPr>
          <p:cNvSpPr txBox="1"/>
          <p:nvPr/>
        </p:nvSpPr>
        <p:spPr>
          <a:xfrm>
            <a:off x="3831423" y="1918228"/>
            <a:ext cx="24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3D coordinates in real-world</a:t>
            </a:r>
          </a:p>
          <a:p>
            <a:r>
              <a:rPr lang="en-GB"/>
              <a:t>Extrapolated from the cell size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A85EF0-87F2-A950-21F5-64AE80A23B10}"/>
              </a:ext>
            </a:extLst>
          </p:cNvPr>
          <p:cNvSpPr txBox="1"/>
          <p:nvPr/>
        </p:nvSpPr>
        <p:spPr>
          <a:xfrm>
            <a:off x="9558623" y="2147299"/>
            <a:ext cx="22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2D coordinates of the scene</a:t>
            </a:r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9C8A6E54-5A51-7DBC-5A2C-E3C44FFC80AF}"/>
              </a:ext>
            </a:extLst>
          </p:cNvPr>
          <p:cNvSpPr/>
          <p:nvPr/>
        </p:nvSpPr>
        <p:spPr>
          <a:xfrm>
            <a:off x="10582382" y="3708678"/>
            <a:ext cx="286158" cy="572978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/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88709D-AC6F-146F-E95B-AB234916664F}"/>
              </a:ext>
            </a:extLst>
          </p:cNvPr>
          <p:cNvSpPr txBox="1"/>
          <p:nvPr/>
        </p:nvSpPr>
        <p:spPr>
          <a:xfrm>
            <a:off x="596405" y="442600"/>
            <a:ext cx="95397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Camera 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calibration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algorithm</a:t>
            </a:r>
            <a:endParaRPr lang="it-IT" sz="4400" b="1">
              <a:solidFill>
                <a:srgbClr val="00678F"/>
              </a:solidFill>
              <a:latin typeface="Tahoma"/>
              <a:ea typeface="Tahoma"/>
              <a:cs typeface="Tahoma"/>
            </a:endParaRPr>
          </a:p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How to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find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k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30A93-F792-BFB7-0446-386E90218E36}"/>
              </a:ext>
            </a:extLst>
          </p:cNvPr>
          <p:cNvSpPr txBox="1"/>
          <p:nvPr/>
        </p:nvSpPr>
        <p:spPr>
          <a:xfrm>
            <a:off x="4835682" y="5217788"/>
            <a:ext cx="222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</a:t>
            </a:r>
            <a:r>
              <a:rPr lang="en-GB" sz="2400">
                <a:solidFill>
                  <a:srgbClr val="11678F"/>
                </a:solidFill>
              </a:rPr>
              <a:t>solve</a:t>
            </a:r>
            <a:r>
              <a:rPr lang="en-GB" sz="2400"/>
              <a:t> it for </a:t>
            </a:r>
            <a:r>
              <a:rPr lang="en-GB" sz="2400">
                <a:solidFill>
                  <a:srgbClr val="11678F"/>
                </a:solidFill>
              </a:rPr>
              <a:t>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07E95F-39A9-D856-5796-2FE0F3108FFC}"/>
              </a:ext>
            </a:extLst>
          </p:cNvPr>
          <p:cNvSpPr txBox="1"/>
          <p:nvPr/>
        </p:nvSpPr>
        <p:spPr>
          <a:xfrm>
            <a:off x="3239626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BC273-8AEE-68AC-7CA2-EEB557984F97}"/>
              </a:ext>
            </a:extLst>
          </p:cNvPr>
          <p:cNvSpPr txBox="1"/>
          <p:nvPr/>
        </p:nvSpPr>
        <p:spPr>
          <a:xfrm>
            <a:off x="7847584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3F424-ECAD-9835-118B-CB160C75DD28}"/>
              </a:ext>
            </a:extLst>
          </p:cNvPr>
          <p:cNvSpPr txBox="1"/>
          <p:nvPr/>
        </p:nvSpPr>
        <p:spPr>
          <a:xfrm>
            <a:off x="5451139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unknow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20C850-4745-2900-5255-10DD40D3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5390" y="1447800"/>
            <a:ext cx="5017443" cy="411515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C9ED10-D1D5-5DD3-E549-BB88946CEE8B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2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793750" y="7394363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100444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658556" y="3449169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Matches are </a:t>
            </a:r>
            <a:r>
              <a:rPr lang="it-IT" dirty="0" err="1">
                <a:cs typeface="Calibri"/>
              </a:rPr>
              <a:t>further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refined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using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ransac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algorithm</a:t>
            </a:r>
            <a:r>
              <a:rPr lang="it-IT" dirty="0">
                <a:cs typeface="Calibri"/>
              </a:rPr>
              <a:t> to </a:t>
            </a:r>
            <a:r>
              <a:rPr lang="it-IT" dirty="0" err="1">
                <a:cs typeface="Calibri"/>
              </a:rPr>
              <a:t>remove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outliers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D1071E-9FDF-E938-B593-5B0CC64C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849342"/>
            <a:ext cx="434682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4A5274-3982-7863-3028-3D776A6117BB}"/>
              </a:ext>
            </a:extLst>
          </p:cNvPr>
          <p:cNvSpPr txBox="1">
            <a:spLocks/>
          </p:cNvSpPr>
          <p:nvPr/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SFM – Steps for the first image</a:t>
            </a:r>
            <a:endParaRPr lang="it-IT" kern="0" spc="30">
              <a:solidFill>
                <a:srgbClr val="00678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5B15A8-A35C-92D7-89DC-B3D03ADD1A2A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737645-B113-289F-E91B-DECC72EC317E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A269D76-E1F3-BEAC-A137-B8987EA4548B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7A13E1-C697-5570-4AC2-EC5A8410366F}"/>
              </a:ext>
            </a:extLst>
          </p:cNvPr>
          <p:cNvSpPr/>
          <p:nvPr/>
        </p:nvSpPr>
        <p:spPr>
          <a:xfrm>
            <a:off x="1571907" y="2310864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 1 and </a:t>
            </a:r>
          </a:p>
          <a:p>
            <a:pPr algn="ctr"/>
            <a:r>
              <a:rPr lang="en-GB"/>
              <a:t>View 2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AA279A6-1208-FAF1-3372-3D042468E5B9}"/>
              </a:ext>
            </a:extLst>
          </p:cNvPr>
          <p:cNvSpPr/>
          <p:nvPr/>
        </p:nvSpPr>
        <p:spPr>
          <a:xfrm>
            <a:off x="1571907" y="321541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502170F-4CB8-60B2-D8C5-AA3DA68BDFB8}"/>
              </a:ext>
            </a:extLst>
          </p:cNvPr>
          <p:cNvSpPr/>
          <p:nvPr/>
        </p:nvSpPr>
        <p:spPr>
          <a:xfrm>
            <a:off x="1571906" y="4119970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9F3AC6-5EAA-0DAD-D843-8A1058736A3A}"/>
              </a:ext>
            </a:extLst>
          </p:cNvPr>
          <p:cNvSpPr/>
          <p:nvPr/>
        </p:nvSpPr>
        <p:spPr>
          <a:xfrm>
            <a:off x="8179684" y="3215417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Triangulation</a:t>
            </a:r>
          </a:p>
        </p:txBody>
      </p:sp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5DA25B0D-B367-FC8B-0E3E-E0942F29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0889" y="4324716"/>
            <a:ext cx="520121" cy="543889"/>
          </a:xfrm>
          <a:prstGeom prst="rect">
            <a:avLst/>
          </a:prstGeom>
        </p:spPr>
      </p:pic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9BDEFA3C-BB29-A99D-65E7-57042912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3221" y="2549713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4E0696DB-B585-6845-2D10-915A8919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35" t="30509" r="30510"/>
          <a:stretch/>
        </p:blipFill>
        <p:spPr>
          <a:xfrm rot="16200000">
            <a:off x="3187466" y="3262557"/>
            <a:ext cx="1835727" cy="520121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2C832CF6-E8DE-5206-4C7D-A3D66D45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888" y="3120886"/>
            <a:ext cx="1206043" cy="914400"/>
          </a:xfrm>
          <a:prstGeom prst="rect">
            <a:avLst/>
          </a:prstGeom>
        </p:spPr>
      </p:pic>
      <p:sp>
        <p:nvSpPr>
          <p:cNvPr id="16" name="Rettangolo con due angoli in diagonale ritagliati 15">
            <a:extLst>
              <a:ext uri="{FF2B5EF4-FFF2-40B4-BE49-F238E27FC236}">
                <a16:creationId xmlns:a16="http://schemas.microsoft.com/office/drawing/2014/main" id="{4077DEC4-C418-D90A-8207-FF20B3ADF7F4}"/>
              </a:ext>
            </a:extLst>
          </p:cNvPr>
          <p:cNvSpPr/>
          <p:nvPr/>
        </p:nvSpPr>
        <p:spPr>
          <a:xfrm>
            <a:off x="4935729" y="2990849"/>
            <a:ext cx="1916121" cy="1044437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/>
              <a:t>Baseline pose</a:t>
            </a:r>
          </a:p>
        </p:txBody>
      </p:sp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EA468B73-1F81-1573-9D39-7B509E92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121" y="3120886"/>
            <a:ext cx="961292" cy="914400"/>
          </a:xfrm>
          <a:prstGeom prst="rect">
            <a:avLst/>
          </a:prstGeom>
        </p:spPr>
      </p:pic>
      <p:sp>
        <p:nvSpPr>
          <p:cNvPr id="18" name="Callout: freccia in su 17">
            <a:extLst>
              <a:ext uri="{FF2B5EF4-FFF2-40B4-BE49-F238E27FC236}">
                <a16:creationId xmlns:a16="http://schemas.microsoft.com/office/drawing/2014/main" id="{163CC193-5A5A-6F16-2CC2-F440EC5F4D05}"/>
              </a:ext>
            </a:extLst>
          </p:cNvPr>
          <p:cNvSpPr/>
          <p:nvPr/>
        </p:nvSpPr>
        <p:spPr>
          <a:xfrm>
            <a:off x="4667553" y="4233666"/>
            <a:ext cx="2467952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/>
              <a:t>Camera </a:t>
            </a:r>
            <a:r>
              <a:rPr lang="it-IT" err="1"/>
              <a:t>disambiguation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60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Baseline Pose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Removing outliers using the fundamental matrix F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Computing the essential matrix E from F and the camera intrinsic matrix K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Decomposes the essential matrix E into four possible solutions for rotation and translation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Triangulating points and evaluating reprojection errors to select the best pose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5058475" y="3497711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  <a:p>
            <a:pPr algn="ctr"/>
            <a:r>
              <a:rPr lang="en-GB"/>
              <a:t>Essential Matrix</a:t>
            </a:r>
          </a:p>
          <a:p>
            <a:pPr algn="ctr"/>
            <a:endParaRPr lang="en-GB"/>
          </a:p>
        </p:txBody>
      </p:sp>
      <p:pic>
        <p:nvPicPr>
          <p:cNvPr id="35" name="Immagine 3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3DB9CD6-0AF5-E6E9-C605-D20DACDCD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6794955" y="2754584"/>
            <a:ext cx="682340" cy="685386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7210614" y="3621000"/>
            <a:ext cx="682340" cy="685386"/>
          </a:xfrm>
          <a:prstGeom prst="rect">
            <a:avLst/>
          </a:prstGeom>
        </p:spPr>
      </p:pic>
      <p:pic>
        <p:nvPicPr>
          <p:cNvPr id="37" name="Immagine 36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4840798-6D09-66DC-E842-52F101AC7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6977786" y="4825526"/>
            <a:ext cx="682340" cy="685386"/>
          </a:xfrm>
          <a:prstGeom prst="rect">
            <a:avLst/>
          </a:prstGeom>
        </p:spPr>
      </p:pic>
      <p:pic>
        <p:nvPicPr>
          <p:cNvPr id="38" name="Elemento grafico 37" descr="Fotocamera contorno">
            <a:extLst>
              <a:ext uri="{FF2B5EF4-FFF2-40B4-BE49-F238E27FC236}">
                <a16:creationId xmlns:a16="http://schemas.microsoft.com/office/drawing/2014/main" id="{3966FD55-CAD6-DE07-A7EA-8331BFA36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522" y="2806747"/>
            <a:ext cx="639603" cy="639603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9164532" y="373072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 the best pose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47" y="3857526"/>
            <a:ext cx="640135" cy="6401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8B36A6-0A54-6AE1-7B81-50A53CD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249" y="4633997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8218180" y="4108701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6821688" y="3471473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8D6EF176-589E-AD98-5707-09E852422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6344902" y="5467930"/>
            <a:ext cx="682340" cy="7151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3C54DD9-9222-73A0-019E-1AAD2D94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63" y="5382599"/>
            <a:ext cx="667932" cy="640135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FE25C94-45CF-968B-0E81-0C05C9F1D910}"/>
              </a:ext>
            </a:extLst>
          </p:cNvPr>
          <p:cNvSpPr/>
          <p:nvPr/>
        </p:nvSpPr>
        <p:spPr>
          <a:xfrm>
            <a:off x="1370313" y="3488780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/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𝐹𝐾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273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SFM – Steps for the </a:t>
            </a:r>
            <a:r>
              <a:rPr lang="it-IT" spc="-140" err="1">
                <a:solidFill>
                  <a:srgbClr val="00678F"/>
                </a:solidFill>
              </a:rPr>
              <a:t>other</a:t>
            </a:r>
            <a:r>
              <a:rPr lang="it-IT" spc="-140">
                <a:solidFill>
                  <a:srgbClr val="00678F"/>
                </a:solidFill>
              </a:rPr>
              <a:t> images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61FAD-D4B1-E7A3-F606-16FA2AB8B670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EBB3E39-5F48-7FA4-B815-848B9290CA70}"/>
              </a:ext>
            </a:extLst>
          </p:cNvPr>
          <p:cNvSpPr/>
          <p:nvPr/>
        </p:nvSpPr>
        <p:spPr>
          <a:xfrm>
            <a:off x="4014470" y="7082482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51214D3-20D8-8FC5-3B48-7716C7D22346}"/>
              </a:ext>
            </a:extLst>
          </p:cNvPr>
          <p:cNvSpPr/>
          <p:nvPr/>
        </p:nvSpPr>
        <p:spPr>
          <a:xfrm>
            <a:off x="8652932" y="3447366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Triangulation</a:t>
            </a:r>
            <a:endParaRPr lang="it-IT"/>
          </a:p>
        </p:txBody>
      </p:sp>
      <p:sp>
        <p:nvSpPr>
          <p:cNvPr id="34" name="Rettangolo con due angoli in diagonale ritagliati 33">
            <a:extLst>
              <a:ext uri="{FF2B5EF4-FFF2-40B4-BE49-F238E27FC236}">
                <a16:creationId xmlns:a16="http://schemas.microsoft.com/office/drawing/2014/main" id="{9E03BDFC-EDF2-11AD-E1E0-E0275D0F8806}"/>
              </a:ext>
            </a:extLst>
          </p:cNvPr>
          <p:cNvSpPr/>
          <p:nvPr/>
        </p:nvSpPr>
        <p:spPr>
          <a:xfrm>
            <a:off x="5210046" y="3226123"/>
            <a:ext cx="1975199" cy="1043353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err="1"/>
              <a:t>Pnp</a:t>
            </a:r>
            <a:r>
              <a:rPr lang="en-GB" sz="2000"/>
              <a:t> </a:t>
            </a:r>
            <a:r>
              <a:rPr lang="en-GB" sz="2000" err="1"/>
              <a:t>Ransac</a:t>
            </a:r>
            <a:r>
              <a:rPr lang="en-GB" sz="2000"/>
              <a:t> </a:t>
            </a:r>
          </a:p>
        </p:txBody>
      </p:sp>
      <p:pic>
        <p:nvPicPr>
          <p:cNvPr id="35" name="Elemento grafico 34" descr="Freccia a destra con riempimento a tinta unita">
            <a:extLst>
              <a:ext uri="{FF2B5EF4-FFF2-40B4-BE49-F238E27FC236}">
                <a16:creationId xmlns:a16="http://schemas.microsoft.com/office/drawing/2014/main" id="{C21AD4DB-2417-EBB5-7E9F-AF9E15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7447" y="3297366"/>
            <a:ext cx="961292" cy="914400"/>
          </a:xfrm>
          <a:prstGeom prst="rect">
            <a:avLst/>
          </a:prstGeom>
        </p:spPr>
      </p:pic>
      <p:sp>
        <p:nvSpPr>
          <p:cNvPr id="7" name="Callout: freccia in su 6">
            <a:extLst>
              <a:ext uri="{FF2B5EF4-FFF2-40B4-BE49-F238E27FC236}">
                <a16:creationId xmlns:a16="http://schemas.microsoft.com/office/drawing/2014/main" id="{B02C7BC3-FC46-70F6-B639-67E1C06E1BEC}"/>
              </a:ext>
            </a:extLst>
          </p:cNvPr>
          <p:cNvSpPr/>
          <p:nvPr/>
        </p:nvSpPr>
        <p:spPr>
          <a:xfrm>
            <a:off x="4297800" y="4388262"/>
            <a:ext cx="3890737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 to make the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</a:p>
          <a:p>
            <a:pPr algn="ctr"/>
            <a:r>
              <a:rPr lang="it-IT">
                <a:cs typeface="Calibri"/>
              </a:rPr>
              <a:t>more </a:t>
            </a:r>
            <a:r>
              <a:rPr lang="it-IT" err="1">
                <a:cs typeface="Calibri"/>
              </a:rPr>
              <a:t>robust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sp>
        <p:nvSpPr>
          <p:cNvPr id="3" name="Callout: freccia in giù 2">
            <a:extLst>
              <a:ext uri="{FF2B5EF4-FFF2-40B4-BE49-F238E27FC236}">
                <a16:creationId xmlns:a16="http://schemas.microsoft.com/office/drawing/2014/main" id="{E61A2601-AE5A-6926-F20E-0C43C6D7D7D4}"/>
              </a:ext>
            </a:extLst>
          </p:cNvPr>
          <p:cNvSpPr/>
          <p:nvPr/>
        </p:nvSpPr>
        <p:spPr>
          <a:xfrm>
            <a:off x="4619524" y="1976742"/>
            <a:ext cx="3247291" cy="1043353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cs typeface="Calibri"/>
              </a:rPr>
              <a:t>Pnp</a:t>
            </a:r>
            <a:r>
              <a:rPr lang="it-IT">
                <a:cs typeface="Calibri"/>
              </a:rPr>
              <a:t> -&gt; </a:t>
            </a:r>
            <a:r>
              <a:rPr lang="it-IT" err="1">
                <a:cs typeface="Calibri"/>
              </a:rPr>
              <a:t>Perspective</a:t>
            </a:r>
            <a:r>
              <a:rPr lang="it-IT">
                <a:cs typeface="Calibri"/>
              </a:rPr>
              <a:t> n point </a:t>
            </a:r>
            <a:r>
              <a:rPr lang="it-IT" err="1">
                <a:cs typeface="Calibri"/>
              </a:rPr>
              <a:t>algorithm</a:t>
            </a:r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7B78022-D550-CBDD-90B3-AF0BE397BD35}"/>
              </a:ext>
            </a:extLst>
          </p:cNvPr>
          <p:cNvSpPr/>
          <p:nvPr/>
        </p:nvSpPr>
        <p:spPr>
          <a:xfrm>
            <a:off x="1717118" y="248349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Views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65CD3C1-19FB-EDF0-4260-6F072B7FE857}"/>
              </a:ext>
            </a:extLst>
          </p:cNvPr>
          <p:cNvSpPr/>
          <p:nvPr/>
        </p:nvSpPr>
        <p:spPr>
          <a:xfrm>
            <a:off x="1717118" y="3388050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39A84D4-E5A8-5D57-FAB8-3DAA99B10A77}"/>
              </a:ext>
            </a:extLst>
          </p:cNvPr>
          <p:cNvSpPr/>
          <p:nvPr/>
        </p:nvSpPr>
        <p:spPr>
          <a:xfrm>
            <a:off x="1717117" y="4292603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0C6E5D1D-0382-DC6F-E157-43F5FBD38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6100" y="4497349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D8ECF157-E1BD-1E69-3F67-3EE2A255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8432" y="2722346"/>
            <a:ext cx="520121" cy="543889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F1A7568A-5644-DC9B-3196-BABD612D2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35" t="30509" r="30510"/>
          <a:stretch/>
        </p:blipFill>
        <p:spPr>
          <a:xfrm rot="16200000">
            <a:off x="3332677" y="3435190"/>
            <a:ext cx="1835727" cy="520121"/>
          </a:xfrm>
          <a:prstGeom prst="rect">
            <a:avLst/>
          </a:prstGeom>
        </p:spPr>
      </p:pic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F9F9BA1B-4D8B-6906-9E16-2E934ECA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99" y="3293519"/>
            <a:ext cx="1206043" cy="91440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4BFBD4F-273C-3C15-9710-6EDBFAF7957D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4" grpId="0" animBg="1"/>
      <p:bldP spid="7" grpId="0" animBg="1"/>
      <p:bldP spid="3" grpId="0" animBg="1"/>
      <p:bldP spid="5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5633"/>
            <a:ext cx="11328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Triangulation</a:t>
            </a:r>
            <a:endParaRPr lang="it-IT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698046" y="6371931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ABD3659D-AC57-CF68-E543-0506FDEED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053" y="2869904"/>
            <a:ext cx="2779171" cy="2084378"/>
          </a:xfrm>
          <a:prstGeom prst="rect">
            <a:avLst/>
          </a:prstGeom>
          <a:scene3d>
            <a:camera prst="isometricLeftDown">
              <a:rot lat="1800000" lon="1200000" rev="0"/>
            </a:camera>
            <a:lightRig rig="threePt" dir="t"/>
          </a:scene3d>
        </p:spPr>
      </p:pic>
      <p:pic>
        <p:nvPicPr>
          <p:cNvPr id="21" name="Immagine 20" descr="Immagine che contiene testo, estintore, bibita analcolica, muro&#10;&#10;Descrizione generata automaticamente">
            <a:extLst>
              <a:ext uri="{FF2B5EF4-FFF2-40B4-BE49-F238E27FC236}">
                <a16:creationId xmlns:a16="http://schemas.microsoft.com/office/drawing/2014/main" id="{C7EE3889-6E16-CF3C-1915-5A6776C54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525" y="2869904"/>
            <a:ext cx="2779172" cy="2084379"/>
          </a:xfrm>
          <a:prstGeom prst="rect">
            <a:avLst/>
          </a:prstGeom>
          <a:scene3d>
            <a:camera prst="orthographicFront">
              <a:rot lat="1800000" lon="20400000" rev="0"/>
            </a:camera>
            <a:lightRig rig="threePt" dir="t"/>
          </a:scene3d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B6E4116-6BF1-16CD-3038-7D70B5C44D38}"/>
              </a:ext>
            </a:extLst>
          </p:cNvPr>
          <p:cNvSpPr/>
          <p:nvPr/>
        </p:nvSpPr>
        <p:spPr>
          <a:xfrm>
            <a:off x="3657600" y="3429000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87E9F22-4677-F1BF-93B3-48269A4B5FA7}"/>
              </a:ext>
            </a:extLst>
          </p:cNvPr>
          <p:cNvSpPr/>
          <p:nvPr/>
        </p:nvSpPr>
        <p:spPr>
          <a:xfrm>
            <a:off x="8386111" y="3453401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AB1645-354A-F49B-A36A-5F24A14FA7BC}"/>
              </a:ext>
            </a:extLst>
          </p:cNvPr>
          <p:cNvSpPr txBox="1"/>
          <p:nvPr/>
        </p:nvSpPr>
        <p:spPr>
          <a:xfrm>
            <a:off x="3649712" y="33744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232E09C-8D46-67F8-4F6F-F3D6AC814D55}"/>
              </a:ext>
            </a:extLst>
          </p:cNvPr>
          <p:cNvSpPr txBox="1"/>
          <p:nvPr/>
        </p:nvSpPr>
        <p:spPr>
          <a:xfrm>
            <a:off x="8145264" y="3474621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  <a:r>
              <a:rPr lang="en-GB" b="1" baseline="30000" dirty="0"/>
              <a:t>’</a:t>
            </a:r>
            <a:endParaRPr lang="en-GB" b="1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B070137-F32F-4E7F-E08B-17019D99E243}"/>
              </a:ext>
            </a:extLst>
          </p:cNvPr>
          <p:cNvCxnSpPr>
            <a:cxnSpLocks/>
          </p:cNvCxnSpPr>
          <p:nvPr/>
        </p:nvCxnSpPr>
        <p:spPr>
          <a:xfrm flipV="1">
            <a:off x="2503885" y="1148249"/>
            <a:ext cx="4139293" cy="3249386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870970-DB86-3607-62CA-2B3FA6D86114}"/>
              </a:ext>
            </a:extLst>
          </p:cNvPr>
          <p:cNvCxnSpPr>
            <a:cxnSpLocks/>
          </p:cNvCxnSpPr>
          <p:nvPr/>
        </p:nvCxnSpPr>
        <p:spPr>
          <a:xfrm flipH="1" flipV="1">
            <a:off x="5206183" y="1260368"/>
            <a:ext cx="4670387" cy="321835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4D683020-AF6D-3BA0-4673-120E5EF6802E}"/>
              </a:ext>
            </a:extLst>
          </p:cNvPr>
          <p:cNvSpPr/>
          <p:nvPr/>
        </p:nvSpPr>
        <p:spPr>
          <a:xfrm>
            <a:off x="2394245" y="4346138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ED4B3B9-B428-8482-3B57-8B3DAB4365C1}"/>
              </a:ext>
            </a:extLst>
          </p:cNvPr>
          <p:cNvSpPr/>
          <p:nvPr/>
        </p:nvSpPr>
        <p:spPr>
          <a:xfrm>
            <a:off x="9784972" y="4397635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94A8D9B-FC97-8C1C-91F6-FD8D805BB8CC}"/>
              </a:ext>
            </a:extLst>
          </p:cNvPr>
          <p:cNvSpPr txBox="1"/>
          <p:nvPr/>
        </p:nvSpPr>
        <p:spPr>
          <a:xfrm>
            <a:off x="2131499" y="439763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8FFEAFD-3A91-B21A-6784-AF773B0554A1}"/>
              </a:ext>
            </a:extLst>
          </p:cNvPr>
          <p:cNvSpPr txBox="1"/>
          <p:nvPr/>
        </p:nvSpPr>
        <p:spPr>
          <a:xfrm>
            <a:off x="9987210" y="45053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C’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EDF9B7A-C6F7-0E28-25FF-8C1EBA4B9E2B}"/>
              </a:ext>
            </a:extLst>
          </p:cNvPr>
          <p:cNvSpPr/>
          <p:nvPr/>
        </p:nvSpPr>
        <p:spPr>
          <a:xfrm>
            <a:off x="5827578" y="1670734"/>
            <a:ext cx="163630" cy="157442"/>
          </a:xfrm>
          <a:prstGeom prst="ellipse">
            <a:avLst/>
          </a:prstGeom>
          <a:solidFill>
            <a:srgbClr val="24A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EB7CA9A-3969-C26D-E793-6BFA5846FF08}"/>
              </a:ext>
            </a:extLst>
          </p:cNvPr>
          <p:cNvCxnSpPr/>
          <p:nvPr/>
        </p:nvCxnSpPr>
        <p:spPr>
          <a:xfrm>
            <a:off x="6156816" y="1559968"/>
            <a:ext cx="0" cy="37538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160C1D5-C544-0B97-6F79-87A33E385F8E}"/>
              </a:ext>
            </a:extLst>
          </p:cNvPr>
          <p:cNvSpPr txBox="1"/>
          <p:nvPr/>
        </p:nvSpPr>
        <p:spPr>
          <a:xfrm>
            <a:off x="7312636" y="939539"/>
            <a:ext cx="278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>
                <a:solidFill>
                  <a:srgbClr val="24AFF0"/>
                </a:solidFill>
              </a:rPr>
              <a:t>3D POINT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9720E9C-9B3B-70FD-0239-DE6DCE3610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395" y="1116952"/>
            <a:ext cx="1434526" cy="443013"/>
          </a:xfrm>
          <a:prstGeom prst="curvedConnector3">
            <a:avLst>
              <a:gd name="adj1" fmla="val 104349"/>
            </a:avLst>
          </a:prstGeom>
          <a:ln>
            <a:solidFill>
              <a:srgbClr val="24AF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29B9F7-2A87-B30F-1CCA-AB1C87134BB7}"/>
              </a:ext>
            </a:extLst>
          </p:cNvPr>
          <p:cNvSpPr txBox="1"/>
          <p:nvPr/>
        </p:nvSpPr>
        <p:spPr>
          <a:xfrm>
            <a:off x="2179175" y="525751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camera with </a:t>
            </a:r>
            <a:r>
              <a:rPr lang="it-IT" dirty="0" err="1"/>
              <a:t>matrix</a:t>
            </a:r>
            <a:r>
              <a:rPr lang="it-IT" dirty="0"/>
              <a:t> P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9FAFA-C38F-4566-358E-7D5F22526AE1}"/>
              </a:ext>
            </a:extLst>
          </p:cNvPr>
          <p:cNvSpPr txBox="1"/>
          <p:nvPr/>
        </p:nvSpPr>
        <p:spPr>
          <a:xfrm>
            <a:off x="7396410" y="5231121"/>
            <a:ext cx="27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camera with </a:t>
            </a:r>
            <a:r>
              <a:rPr lang="it-IT" err="1"/>
              <a:t>matrix</a:t>
            </a:r>
            <a:r>
              <a:rPr lang="it-IT"/>
              <a:t> P’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B3861B-A176-9390-721E-8178D88094CD}"/>
              </a:ext>
            </a:extLst>
          </p:cNvPr>
          <p:cNvSpPr txBox="1"/>
          <p:nvPr/>
        </p:nvSpPr>
        <p:spPr>
          <a:xfrm>
            <a:off x="1503049" y="3502203"/>
            <a:ext cx="12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image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51E577-9D1E-FB2F-95D9-3A9B8B673938}"/>
              </a:ext>
            </a:extLst>
          </p:cNvPr>
          <p:cNvSpPr txBox="1"/>
          <p:nvPr/>
        </p:nvSpPr>
        <p:spPr>
          <a:xfrm>
            <a:off x="9484809" y="3502203"/>
            <a:ext cx="12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25603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6" grpId="0"/>
      <p:bldP spid="37" grpId="0"/>
      <p:bldP spid="46" grpId="0" animBg="1"/>
      <p:bldP spid="50" grpId="0" animBg="1"/>
      <p:bldP spid="54" grpId="0"/>
      <p:bldP spid="59" grpId="0"/>
      <p:bldP spid="3" grpId="0" animBg="1"/>
      <p:bldP spid="62" grpId="0"/>
      <p:bldP spid="4" grpId="0"/>
      <p:bldP spid="6" grpId="0"/>
      <p:bldP spid="8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48193A-E8B3-B191-6D9C-721017717296}"/>
              </a:ext>
            </a:extLst>
          </p:cNvPr>
          <p:cNvSpPr txBox="1"/>
          <p:nvPr/>
        </p:nvSpPr>
        <p:spPr>
          <a:xfrm>
            <a:off x="916939" y="1643865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pic>
        <p:nvPicPr>
          <p:cNvPr id="9" name="Registrazione dello schermo 2024-07-20 174552">
            <a:hlinkClick r:id="" action="ppaction://media"/>
            <a:extLst>
              <a:ext uri="{FF2B5EF4-FFF2-40B4-BE49-F238E27FC236}">
                <a16:creationId xmlns:a16="http://schemas.microsoft.com/office/drawing/2014/main" id="{814D9B42-F179-87AC-CD50-6F00E293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59360"/>
            <a:ext cx="4993240" cy="3614510"/>
          </a:xfrm>
          <a:prstGeom prst="rect">
            <a:avLst/>
          </a:prstGeom>
        </p:spPr>
      </p:pic>
      <p:pic>
        <p:nvPicPr>
          <p:cNvPr id="10" name="Immagine 9" descr="Foutain-P11&#10;">
            <a:extLst>
              <a:ext uri="{FF2B5EF4-FFF2-40B4-BE49-F238E27FC236}">
                <a16:creationId xmlns:a16="http://schemas.microsoft.com/office/drawing/2014/main" id="{BCFD87B1-6C6D-5B8A-D3BF-BFD59A740D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4" y="2701198"/>
            <a:ext cx="3365179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CB798F-2A4C-CF95-42D2-C21DFC3A2D4C}"/>
              </a:ext>
            </a:extLst>
          </p:cNvPr>
          <p:cNvSpPr txBox="1"/>
          <p:nvPr/>
        </p:nvSpPr>
        <p:spPr>
          <a:xfrm>
            <a:off x="916939" y="1705510"/>
            <a:ext cx="49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pic>
        <p:nvPicPr>
          <p:cNvPr id="6" name="estintore">
            <a:hlinkClick r:id="" action="ppaction://media"/>
            <a:extLst>
              <a:ext uri="{FF2B5EF4-FFF2-40B4-BE49-F238E27FC236}">
                <a16:creationId xmlns:a16="http://schemas.microsoft.com/office/drawing/2014/main" id="{EBD670D0-50CC-9C9F-CB5F-D2ABB63C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448" y="1705510"/>
            <a:ext cx="3141258" cy="3869666"/>
          </a:xfrm>
          <a:prstGeom prst="rect">
            <a:avLst/>
          </a:prstGeom>
        </p:spPr>
      </p:pic>
      <p:pic>
        <p:nvPicPr>
          <p:cNvPr id="5" name="Immagine 4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656BBCE1-BF8B-39F5-D0E1-995C17CA8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8" y="2351841"/>
            <a:ext cx="1807899" cy="3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9583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>
                <a:solidFill>
                  <a:srgbClr val="00678F"/>
                </a:solidFill>
              </a:rPr>
              <a:t>Outline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40F9D-F346-F4DA-AF57-9B183D4FF4B7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A17813-7982-487C-C193-C90B54A784E5}"/>
              </a:ext>
            </a:extLst>
          </p:cNvPr>
          <p:cNvSpPr txBox="1"/>
          <p:nvPr/>
        </p:nvSpPr>
        <p:spPr>
          <a:xfrm>
            <a:off x="916939" y="1828800"/>
            <a:ext cx="3456304" cy="21454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5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it-IT" sz="1800" spc="-5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sz="1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</a:t>
            </a:r>
            <a:endParaRPr lang="it-IT" sz="1800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it-IT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Future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346684" y="636492"/>
            <a:ext cx="1334040" cy="116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POISSON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4927">
            <a:hlinkClick r:id="" action="ppaction://media"/>
            <a:extLst>
              <a:ext uri="{FF2B5EF4-FFF2-40B4-BE49-F238E27FC236}">
                <a16:creationId xmlns:a16="http://schemas.microsoft.com/office/drawing/2014/main" id="{9CBC63DB-080E-8DF7-3472-7694EF7B5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6642" y="2457525"/>
            <a:ext cx="3556493" cy="2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5802">
            <a:hlinkClick r:id="" action="ppaction://media"/>
            <a:extLst>
              <a:ext uri="{FF2B5EF4-FFF2-40B4-BE49-F238E27FC236}">
                <a16:creationId xmlns:a16="http://schemas.microsoft.com/office/drawing/2014/main" id="{E5F5B4BF-F26D-1860-CC77-C27A0BD90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2102" y="2200099"/>
            <a:ext cx="4724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4" name="Video WhatsApp 2024-07-21 ore 16.51.23_67350da9">
            <a:hlinkClick r:id="" action="ppaction://media"/>
            <a:extLst>
              <a:ext uri="{FF2B5EF4-FFF2-40B4-BE49-F238E27FC236}">
                <a16:creationId xmlns:a16="http://schemas.microsoft.com/office/drawing/2014/main" id="{36AD81B0-EBC2-6181-1DDA-BB5E97373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3208" y="1806176"/>
            <a:ext cx="4645044" cy="39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Video WhatsApp 2024-07-21 ore 17.23.49_6439b403">
            <a:hlinkClick r:id="" action="ppaction://media"/>
            <a:extLst>
              <a:ext uri="{FF2B5EF4-FFF2-40B4-BE49-F238E27FC236}">
                <a16:creationId xmlns:a16="http://schemas.microsoft.com/office/drawing/2014/main" id="{55EF2204-137A-962D-7944-FDEFE84AE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613" y="1982375"/>
            <a:ext cx="36113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estintore_alpha">
            <a:hlinkClick r:id="" action="ppaction://media"/>
            <a:extLst>
              <a:ext uri="{FF2B5EF4-FFF2-40B4-BE49-F238E27FC236}">
                <a16:creationId xmlns:a16="http://schemas.microsoft.com/office/drawing/2014/main" id="{07E64A9E-023A-26E5-52C2-AF015517E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9258" y="1797709"/>
            <a:ext cx="3798994" cy="41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F3C861-30EC-290C-AAF4-786FC7C7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77108"/>
          </a:xfrm>
        </p:spPr>
        <p:txBody>
          <a:bodyPr/>
          <a:lstStyle/>
          <a:p>
            <a:r>
              <a:rPr lang="en-GB">
                <a:solidFill>
                  <a:srgbClr val="11678F"/>
                </a:solidFill>
              </a:rPr>
              <a:t>Fountain vs Fire Extinguisher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5B9D9CF-B723-5B68-5654-6C13A545DEA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375AE0-BA95-AA4A-AFEA-7EC41C0BFDF6}"/>
              </a:ext>
            </a:extLst>
          </p:cNvPr>
          <p:cNvSpPr txBox="1"/>
          <p:nvPr/>
        </p:nvSpPr>
        <p:spPr>
          <a:xfrm>
            <a:off x="3048000" y="1632390"/>
            <a:ext cx="5860026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1 image is 4.748986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2 images is 4.915440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3 images is 2.456163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4 images is 3.103855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5 images is 2.925984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6 images is 1.679555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7 images is 2.075949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8 images is 1.762192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9 images is 2.555154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2E22BF-6373-32E1-1EE8-76A5995152D0}"/>
              </a:ext>
            </a:extLst>
          </p:cNvPr>
          <p:cNvSpPr txBox="1"/>
          <p:nvPr/>
        </p:nvSpPr>
        <p:spPr>
          <a:xfrm>
            <a:off x="3048000" y="4789639"/>
            <a:ext cx="58600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1 image is 13.848791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2 images is 11.451980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3 images is 4.613866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4 images is 35.247193</a:t>
            </a:r>
          </a:p>
        </p:txBody>
      </p:sp>
    </p:spTree>
    <p:extLst>
      <p:ext uri="{BB962C8B-B14F-4D97-AF65-F5344CB8AC3E}">
        <p14:creationId xmlns:p14="http://schemas.microsoft.com/office/powerpoint/2010/main" val="13743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670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>
                <a:solidFill>
                  <a:srgbClr val="00678F"/>
                </a:solidFill>
              </a:rPr>
              <a:t>Conclu</a:t>
            </a:r>
            <a:r>
              <a:rPr spc="10">
                <a:solidFill>
                  <a:srgbClr val="00678F"/>
                </a:solidFill>
              </a:rPr>
              <a:t>s</a:t>
            </a:r>
            <a:r>
              <a:rPr spc="-280">
                <a:solidFill>
                  <a:srgbClr val="00678F"/>
                </a:solidFill>
              </a:rPr>
              <a:t>i</a:t>
            </a:r>
            <a:r>
              <a:rPr spc="-45">
                <a:solidFill>
                  <a:srgbClr val="00678F"/>
                </a:solidFill>
              </a:rPr>
              <a:t>o</a:t>
            </a:r>
            <a:r>
              <a:rPr spc="-40">
                <a:solidFill>
                  <a:srgbClr val="00678F"/>
                </a:solidFill>
              </a:rPr>
              <a:t>n</a:t>
            </a:r>
            <a:r>
              <a:rPr spc="-90">
                <a:solidFill>
                  <a:srgbClr val="00678F"/>
                </a:solidFill>
              </a:rPr>
              <a:t> </a:t>
            </a:r>
            <a:r>
              <a:rPr spc="65">
                <a:solidFill>
                  <a:srgbClr val="00678F"/>
                </a:solidFill>
              </a:rPr>
              <a:t>an</a:t>
            </a:r>
            <a:r>
              <a:rPr spc="75">
                <a:solidFill>
                  <a:srgbClr val="00678F"/>
                </a:solidFill>
              </a:rPr>
              <a:t>d</a:t>
            </a:r>
            <a:r>
              <a:rPr spc="-80">
                <a:solidFill>
                  <a:srgbClr val="00678F"/>
                </a:solidFill>
              </a:rPr>
              <a:t> </a:t>
            </a:r>
            <a:r>
              <a:rPr spc="-380">
                <a:solidFill>
                  <a:srgbClr val="00678F"/>
                </a:solidFill>
              </a:rPr>
              <a:t>futu</a:t>
            </a:r>
            <a:r>
              <a:rPr spc="-320">
                <a:solidFill>
                  <a:srgbClr val="00678F"/>
                </a:solidFill>
              </a:rPr>
              <a:t>r</a:t>
            </a:r>
            <a:r>
              <a:rPr spc="200">
                <a:solidFill>
                  <a:srgbClr val="00678F"/>
                </a:solidFill>
              </a:rPr>
              <a:t>e</a:t>
            </a:r>
            <a:r>
              <a:rPr spc="-65">
                <a:solidFill>
                  <a:srgbClr val="00678F"/>
                </a:solidFill>
              </a:rPr>
              <a:t> </a:t>
            </a:r>
            <a:r>
              <a:rPr spc="-405">
                <a:solidFill>
                  <a:srgbClr val="00678F"/>
                </a:solidFill>
              </a:rPr>
              <a:t>w</a:t>
            </a:r>
            <a:r>
              <a:rPr spc="-210">
                <a:solidFill>
                  <a:srgbClr val="00678F"/>
                </a:solidFill>
              </a:rPr>
              <a:t>or</a:t>
            </a:r>
            <a:r>
              <a:rPr spc="-220">
                <a:solidFill>
                  <a:srgbClr val="00678F"/>
                </a:solidFill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15210"/>
            <a:ext cx="9900285" cy="3899144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12700"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it-IT" sz="2400" b="1" spc="-15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2400" b="1" spc="-15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spc="-43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it-IT" sz="2400" b="1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en-US" sz="2000"/>
              <a:t>Analyzing our results, we can conclude that using more images leads to better performance. Objects with more details generate more </a:t>
            </a:r>
            <a:r>
              <a:rPr lang="en-US" sz="2000" err="1"/>
              <a:t>keypoints</a:t>
            </a:r>
            <a:r>
              <a:rPr lang="en-US" sz="2000"/>
              <a:t>, which in turn results in a higher quality point cloud.</a:t>
            </a: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endParaRPr lang="en-US" sz="350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150">
                <a:latin typeface="Helvetica Neue"/>
              </a:rPr>
              <a:t>Future works: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Optimize Triangulation: </a:t>
            </a:r>
            <a:r>
              <a:rPr lang="en-US" sz="2000"/>
              <a:t>Use more sophisticated triangulation methods to improve the accuracy of 3D point computation.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Bundle Adjustment: </a:t>
            </a:r>
            <a:r>
              <a:rPr lang="en-US" sz="2000"/>
              <a:t>Implement global and local bundle adjustment to refine the poses and 3D points. This step optimizes the entire reconstruction by minimizing the reprojection error across all images.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BD05B5-0FEA-3B8F-60AB-2C8D5F182525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28494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 lang="it-IT"/>
          </a:p>
        </p:txBody>
      </p:sp>
      <p:grpSp>
        <p:nvGrpSpPr>
          <p:cNvPr id="3" name="object 3"/>
          <p:cNvGrpSpPr/>
          <p:nvPr/>
        </p:nvGrpSpPr>
        <p:grpSpPr>
          <a:xfrm>
            <a:off x="8765164" y="6328667"/>
            <a:ext cx="3427095" cy="529590"/>
            <a:chOff x="8765164" y="6328667"/>
            <a:chExt cx="3427095" cy="529590"/>
          </a:xfrm>
        </p:grpSpPr>
        <p:sp>
          <p:nvSpPr>
            <p:cNvPr id="4" name="object 4"/>
            <p:cNvSpPr/>
            <p:nvPr/>
          </p:nvSpPr>
          <p:spPr>
            <a:xfrm>
              <a:off x="9696446" y="6329934"/>
              <a:ext cx="2496185" cy="528320"/>
            </a:xfrm>
            <a:custGeom>
              <a:avLst/>
              <a:gdLst/>
              <a:ahLst/>
              <a:cxnLst/>
              <a:rect l="l" t="t" r="r" b="b"/>
              <a:pathLst>
                <a:path w="2496184" h="528320">
                  <a:moveTo>
                    <a:pt x="2495562" y="0"/>
                  </a:moveTo>
                  <a:lnTo>
                    <a:pt x="0" y="0"/>
                  </a:lnTo>
                  <a:lnTo>
                    <a:pt x="75844" y="528065"/>
                  </a:lnTo>
                  <a:lnTo>
                    <a:pt x="2495562" y="528065"/>
                  </a:lnTo>
                  <a:lnTo>
                    <a:pt x="2495562" y="0"/>
                  </a:lnTo>
                  <a:close/>
                </a:path>
              </a:pathLst>
            </a:custGeom>
            <a:solidFill>
              <a:srgbClr val="00AFEF">
                <a:alpha val="6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5164" y="6328667"/>
              <a:ext cx="1223645" cy="529590"/>
            </a:xfrm>
            <a:custGeom>
              <a:avLst/>
              <a:gdLst/>
              <a:ahLst/>
              <a:cxnLst/>
              <a:rect l="l" t="t" r="r" b="b"/>
              <a:pathLst>
                <a:path w="1223645" h="529590">
                  <a:moveTo>
                    <a:pt x="0" y="0"/>
                  </a:moveTo>
                  <a:lnTo>
                    <a:pt x="97711" y="208492"/>
                  </a:lnTo>
                  <a:lnTo>
                    <a:pt x="113693" y="242908"/>
                  </a:lnTo>
                  <a:lnTo>
                    <a:pt x="144319" y="309215"/>
                  </a:lnTo>
                  <a:lnTo>
                    <a:pt x="160302" y="343631"/>
                  </a:lnTo>
                  <a:lnTo>
                    <a:pt x="182682" y="391580"/>
                  </a:lnTo>
                  <a:lnTo>
                    <a:pt x="247298" y="529332"/>
                  </a:lnTo>
                  <a:lnTo>
                    <a:pt x="1223419" y="529332"/>
                  </a:lnTo>
                  <a:lnTo>
                    <a:pt x="1208534" y="497471"/>
                  </a:lnTo>
                  <a:lnTo>
                    <a:pt x="1184410" y="445466"/>
                  </a:lnTo>
                  <a:lnTo>
                    <a:pt x="1163001" y="398978"/>
                  </a:lnTo>
                  <a:lnTo>
                    <a:pt x="1143628" y="356629"/>
                  </a:lnTo>
                  <a:lnTo>
                    <a:pt x="1072927" y="201023"/>
                  </a:lnTo>
                  <a:lnTo>
                    <a:pt x="1053555" y="158672"/>
                  </a:lnTo>
                  <a:lnTo>
                    <a:pt x="1032146" y="112183"/>
                  </a:lnTo>
                  <a:lnTo>
                    <a:pt x="1008021" y="60175"/>
                  </a:lnTo>
                  <a:lnTo>
                    <a:pt x="980503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722" y="6408420"/>
              <a:ext cx="1242059" cy="3916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2763911"/>
            <a:ext cx="358140" cy="36026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2461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5" err="1"/>
              <a:t>Authors</a:t>
            </a:r>
            <a:endParaRPr spc="-25"/>
          </a:p>
        </p:txBody>
      </p:sp>
      <p:sp>
        <p:nvSpPr>
          <p:cNvPr id="20" name="object 20"/>
          <p:cNvSpPr txBox="1"/>
          <p:nvPr/>
        </p:nvSpPr>
        <p:spPr>
          <a:xfrm>
            <a:off x="1292027" y="2760884"/>
            <a:ext cx="3220065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piacentini.1907969@studenti.uniroma1.it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E8F753F5-E51E-368A-DD8D-9C67810706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4123392"/>
            <a:ext cx="358140" cy="36026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06258BEC-D178-9C3C-5861-85D7F71E065F}"/>
              </a:ext>
            </a:extLst>
          </p:cNvPr>
          <p:cNvSpPr txBox="1"/>
          <p:nvPr/>
        </p:nvSpPr>
        <p:spPr>
          <a:xfrm>
            <a:off x="1319048" y="4097116"/>
            <a:ext cx="2869757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troilo.1889348@studenti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1F922534-E293-A56E-DD82-114F923A2A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5405645"/>
            <a:ext cx="358140" cy="360260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9619EE45-1D10-D7BC-237D-22DFAEEDFD33}"/>
              </a:ext>
            </a:extLst>
          </p:cNvPr>
          <p:cNvSpPr txBox="1"/>
          <p:nvPr/>
        </p:nvSpPr>
        <p:spPr>
          <a:xfrm>
            <a:off x="1319048" y="5379369"/>
            <a:ext cx="3085804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cargnin.1940053@studenti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934F8C-96A9-051E-FE17-E601B64EED8B}"/>
              </a:ext>
            </a:extLst>
          </p:cNvPr>
          <p:cNvSpPr txBox="1"/>
          <p:nvPr/>
        </p:nvSpPr>
        <p:spPr>
          <a:xfrm>
            <a:off x="916563" y="2291393"/>
            <a:ext cx="36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Piacentini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625868-3EAA-432C-BD05-8C32925B5D15}"/>
              </a:ext>
            </a:extLst>
          </p:cNvPr>
          <p:cNvSpPr txBox="1"/>
          <p:nvPr/>
        </p:nvSpPr>
        <p:spPr>
          <a:xfrm>
            <a:off x="864387" y="3667177"/>
            <a:ext cx="286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Troilo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6E8856-37DA-C3BB-05ED-DE73FF3ADCA8}"/>
              </a:ext>
            </a:extLst>
          </p:cNvPr>
          <p:cNvSpPr txBox="1"/>
          <p:nvPr/>
        </p:nvSpPr>
        <p:spPr>
          <a:xfrm>
            <a:off x="864387" y="4904315"/>
            <a:ext cx="29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Cargnin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Simone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</p:spTree>
    <p:extLst>
      <p:ext uri="{BB962C8B-B14F-4D97-AF65-F5344CB8AC3E}">
        <p14:creationId xmlns:p14="http://schemas.microsoft.com/office/powerpoint/2010/main" val="12524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it-IT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05389" y="4472140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93A053-A5FF-0659-9202-8ECEEDC9DCC3}"/>
              </a:ext>
            </a:extLst>
          </p:cNvPr>
          <p:cNvSpPr txBox="1"/>
          <p:nvPr/>
        </p:nvSpPr>
        <p:spPr>
          <a:xfrm>
            <a:off x="1371600" y="4933805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7191DF7B-2A21-3217-8DFB-FFF54590F87B}"/>
              </a:ext>
            </a:extLst>
          </p:cNvPr>
          <p:cNvSpPr>
            <a:spLocks noChangeAspect="1"/>
          </p:cNvSpPr>
          <p:nvPr/>
        </p:nvSpPr>
        <p:spPr>
          <a:xfrm>
            <a:off x="12852553" y="1720794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F61E22D-9372-950E-42A3-7F1A35A4DE85}"/>
              </a:ext>
            </a:extLst>
          </p:cNvPr>
          <p:cNvSpPr/>
          <p:nvPr/>
        </p:nvSpPr>
        <p:spPr>
          <a:xfrm>
            <a:off x="12877800" y="277697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16CF82B1-DD6D-823F-EB2D-A6C12DD732CC}"/>
              </a:ext>
            </a:extLst>
          </p:cNvPr>
          <p:cNvSpPr/>
          <p:nvPr/>
        </p:nvSpPr>
        <p:spPr>
          <a:xfrm>
            <a:off x="12877799" y="4148572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715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/>
              </a:rPr>
              <a:t>2D image</a:t>
            </a:r>
            <a:endParaRPr lang="it-IT" sz="2400" b="1" err="1">
              <a:solidFill>
                <a:srgbClr val="11678F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18527" y="4462236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655B37-7BE0-CD79-CADA-7BDB15B0EFA1}"/>
              </a:ext>
            </a:extLst>
          </p:cNvPr>
          <p:cNvSpPr txBox="1"/>
          <p:nvPr/>
        </p:nvSpPr>
        <p:spPr>
          <a:xfrm>
            <a:off x="6751212" y="1167039"/>
            <a:ext cx="4284784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Camera calibration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Point Cloud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meshes</a:t>
            </a: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42FA43B-F32A-6093-0B5D-BE8FC8B7D18B}"/>
              </a:ext>
            </a:extLst>
          </p:cNvPr>
          <p:cNvSpPr>
            <a:spLocks noChangeAspect="1"/>
          </p:cNvSpPr>
          <p:nvPr/>
        </p:nvSpPr>
        <p:spPr>
          <a:xfrm>
            <a:off x="8643789" y="1713975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B2F369-0ACA-AF24-11FB-1659AE04625E}"/>
              </a:ext>
            </a:extLst>
          </p:cNvPr>
          <p:cNvSpPr txBox="1"/>
          <p:nvPr/>
        </p:nvSpPr>
        <p:spPr>
          <a:xfrm>
            <a:off x="1371600" y="4952703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1EDADC88-3A87-A080-42B5-B4AD5EA34128}"/>
              </a:ext>
            </a:extLst>
          </p:cNvPr>
          <p:cNvSpPr/>
          <p:nvPr/>
        </p:nvSpPr>
        <p:spPr>
          <a:xfrm>
            <a:off x="8669036" y="2770154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71E1CAC-1520-16D6-0445-3AFFED150592}"/>
              </a:ext>
            </a:extLst>
          </p:cNvPr>
          <p:cNvSpPr/>
          <p:nvPr/>
        </p:nvSpPr>
        <p:spPr>
          <a:xfrm>
            <a:off x="8669035" y="414175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25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</p:spPr>
        <p:txBody>
          <a:bodyPr vert="horz" wrap="square" lIns="0" tIns="12065" rIns="0" bIns="0" rtlCol="0">
            <a:spAutoFit/>
          </a:bodyPr>
          <a:lstStyle/>
          <a:p>
            <a:r>
              <a:rPr lang="it-IT" spc="20" err="1">
                <a:solidFill>
                  <a:srgbClr val="00678F"/>
                </a:solidFill>
              </a:rPr>
              <a:t>Proposed</a:t>
            </a:r>
            <a:r>
              <a:rPr lang="it-IT" spc="20">
                <a:solidFill>
                  <a:srgbClr val="00678F"/>
                </a:solidFill>
              </a:rPr>
              <a:t> </a:t>
            </a:r>
            <a:r>
              <a:rPr lang="it-IT" spc="20" err="1">
                <a:solidFill>
                  <a:srgbClr val="00678F"/>
                </a:solidFill>
              </a:rPr>
              <a:t>method</a:t>
            </a:r>
            <a:r>
              <a:rPr lang="it-IT" spc="20">
                <a:solidFill>
                  <a:srgbClr val="00678F"/>
                </a:solidFill>
              </a:rPr>
              <a:t>:</a:t>
            </a:r>
            <a:endParaRPr lang="it-IT"/>
          </a:p>
        </p:txBody>
      </p:sp>
      <p:pic>
        <p:nvPicPr>
          <p:cNvPr id="153" name="Immagine 152">
            <a:extLst>
              <a:ext uri="{FF2B5EF4-FFF2-40B4-BE49-F238E27FC236}">
                <a16:creationId xmlns:a16="http://schemas.microsoft.com/office/drawing/2014/main" id="{A598E4AE-87A2-5612-7719-258DE82D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39891" y="1990199"/>
            <a:ext cx="1442214" cy="1304901"/>
          </a:xfrm>
          <a:prstGeom prst="rect">
            <a:avLst/>
          </a:prstGeom>
        </p:spPr>
      </p:pic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E99D7F-7AB9-4C0D-BB73-B6EDD5787D1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9" name="CasellaDiTesto 1098">
            <a:extLst>
              <a:ext uri="{FF2B5EF4-FFF2-40B4-BE49-F238E27FC236}">
                <a16:creationId xmlns:a16="http://schemas.microsoft.com/office/drawing/2014/main" id="{5A2B1959-7589-7E80-6916-040873C45649}"/>
              </a:ext>
            </a:extLst>
          </p:cNvPr>
          <p:cNvSpPr txBox="1"/>
          <p:nvPr/>
        </p:nvSpPr>
        <p:spPr>
          <a:xfrm>
            <a:off x="889494" y="3361267"/>
            <a:ext cx="11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checkboard</a:t>
            </a:r>
          </a:p>
        </p:txBody>
      </p:sp>
      <p:sp>
        <p:nvSpPr>
          <p:cNvPr id="1100" name="CasellaDiTesto 1099">
            <a:extLst>
              <a:ext uri="{FF2B5EF4-FFF2-40B4-BE49-F238E27FC236}">
                <a16:creationId xmlns:a16="http://schemas.microsoft.com/office/drawing/2014/main" id="{B8D7BD40-7F7E-3EEF-6020-20B416922E94}"/>
              </a:ext>
            </a:extLst>
          </p:cNvPr>
          <p:cNvSpPr txBox="1"/>
          <p:nvPr/>
        </p:nvSpPr>
        <p:spPr>
          <a:xfrm>
            <a:off x="2661020" y="4595227"/>
            <a:ext cx="9608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Helvetica Neue Light"/>
              </a:rPr>
              <a:t>object</a:t>
            </a:r>
          </a:p>
        </p:txBody>
      </p:sp>
      <p:sp>
        <p:nvSpPr>
          <p:cNvPr id="1134" name="Rettangolo con due angoli in diagonale ritagliati 1133">
            <a:extLst>
              <a:ext uri="{FF2B5EF4-FFF2-40B4-BE49-F238E27FC236}">
                <a16:creationId xmlns:a16="http://schemas.microsoft.com/office/drawing/2014/main" id="{A9FA25D7-4D17-633D-57E5-F558EC172110}"/>
              </a:ext>
            </a:extLst>
          </p:cNvPr>
          <p:cNvSpPr/>
          <p:nvPr/>
        </p:nvSpPr>
        <p:spPr>
          <a:xfrm>
            <a:off x="3296682" y="2231190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87764BDA-920D-C1B3-D02D-4B4CF758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3836" y="3744495"/>
            <a:ext cx="1933041" cy="1449781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9774F746-5E32-8B4A-4F33-95B04565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966" y="218969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Freccia a destra con riempimento a tinta unita">
            <a:extLst>
              <a:ext uri="{FF2B5EF4-FFF2-40B4-BE49-F238E27FC236}">
                <a16:creationId xmlns:a16="http://schemas.microsoft.com/office/drawing/2014/main" id="{8EC99745-4B33-2F76-9C35-9201AE78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901" y="218653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Freccia a destra con riempimento a tinta unita">
            <a:extLst>
              <a:ext uri="{FF2B5EF4-FFF2-40B4-BE49-F238E27FC236}">
                <a16:creationId xmlns:a16="http://schemas.microsoft.com/office/drawing/2014/main" id="{EAA07DDB-3BF3-16E0-7E82-9FDD552C5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499"/>
          <a:stretch/>
        </p:blipFill>
        <p:spPr>
          <a:xfrm>
            <a:off x="5520192" y="4295023"/>
            <a:ext cx="598943" cy="914400"/>
          </a:xfrm>
          <a:prstGeom prst="rect">
            <a:avLst/>
          </a:prstGeom>
        </p:spPr>
      </p:pic>
      <p:pic>
        <p:nvPicPr>
          <p:cNvPr id="30" name="Elemento grafico 29" descr="Freccia a destra con riempimento a tinta unita">
            <a:extLst>
              <a:ext uri="{FF2B5EF4-FFF2-40B4-BE49-F238E27FC236}">
                <a16:creationId xmlns:a16="http://schemas.microsoft.com/office/drawing/2014/main" id="{97D87BA8-C45A-7D60-9DB8-EA073A368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24" r="34499"/>
          <a:stretch/>
        </p:blipFill>
        <p:spPr>
          <a:xfrm rot="16200000">
            <a:off x="5493261" y="3722582"/>
            <a:ext cx="1199713" cy="914400"/>
          </a:xfrm>
          <a:prstGeom prst="rect">
            <a:avLst/>
          </a:prstGeom>
        </p:spPr>
      </p:pic>
      <p:pic>
        <p:nvPicPr>
          <p:cNvPr id="31" name="Elemento grafico 30" descr="Freccia a destra con riempimento a tinta unita">
            <a:extLst>
              <a:ext uri="{FF2B5EF4-FFF2-40B4-BE49-F238E27FC236}">
                <a16:creationId xmlns:a16="http://schemas.microsoft.com/office/drawing/2014/main" id="{09126B3E-A2B5-1B26-DBA4-D31974A4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35918" y="3295101"/>
            <a:ext cx="914400" cy="914400"/>
          </a:xfrm>
          <a:prstGeom prst="rect">
            <a:avLst/>
          </a:prstGeom>
        </p:spPr>
      </p:pic>
      <p:sp>
        <p:nvSpPr>
          <p:cNvPr id="1133" name="Rettangolo con due angoli in diagonale ritagliati 1132">
            <a:extLst>
              <a:ext uri="{FF2B5EF4-FFF2-40B4-BE49-F238E27FC236}">
                <a16:creationId xmlns:a16="http://schemas.microsoft.com/office/drawing/2014/main" id="{3A47D75C-3D24-3435-A8EE-6E076D7C9B32}"/>
              </a:ext>
            </a:extLst>
          </p:cNvPr>
          <p:cNvSpPr/>
          <p:nvPr/>
        </p:nvSpPr>
        <p:spPr>
          <a:xfrm>
            <a:off x="5528601" y="2212198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2" name="CasellaDiTesto 1131">
            <a:extLst>
              <a:ext uri="{FF2B5EF4-FFF2-40B4-BE49-F238E27FC236}">
                <a16:creationId xmlns:a16="http://schemas.microsoft.com/office/drawing/2014/main" id="{CA8FCB45-F238-EF3D-6B63-143E9A0467A6}"/>
              </a:ext>
            </a:extLst>
          </p:cNvPr>
          <p:cNvSpPr txBox="1"/>
          <p:nvPr/>
        </p:nvSpPr>
        <p:spPr>
          <a:xfrm>
            <a:off x="5383836" y="2515136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SFM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35" name="CasellaDiTesto 1134">
            <a:extLst>
              <a:ext uri="{FF2B5EF4-FFF2-40B4-BE49-F238E27FC236}">
                <a16:creationId xmlns:a16="http://schemas.microsoft.com/office/drawing/2014/main" id="{46B984B8-887A-EAEF-4629-D17B5CAD1456}"/>
              </a:ext>
            </a:extLst>
          </p:cNvPr>
          <p:cNvSpPr txBox="1"/>
          <p:nvPr/>
        </p:nvSpPr>
        <p:spPr>
          <a:xfrm>
            <a:off x="3143003" y="2442246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CAMERA CALIBRATION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6" name="Elemento grafico 1135" descr="Freccia a destra con riempimento a tinta unita">
            <a:extLst>
              <a:ext uri="{FF2B5EF4-FFF2-40B4-BE49-F238E27FC236}">
                <a16:creationId xmlns:a16="http://schemas.microsoft.com/office/drawing/2014/main" id="{990DE29F-1BCF-9744-4521-A8EE109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374" y="2206859"/>
            <a:ext cx="914400" cy="914400"/>
          </a:xfrm>
          <a:prstGeom prst="rect">
            <a:avLst/>
          </a:prstGeom>
        </p:spPr>
      </p:pic>
      <p:sp>
        <p:nvSpPr>
          <p:cNvPr id="1137" name="Rettangolo con due angoli in diagonale ritagliati 1136">
            <a:extLst>
              <a:ext uri="{FF2B5EF4-FFF2-40B4-BE49-F238E27FC236}">
                <a16:creationId xmlns:a16="http://schemas.microsoft.com/office/drawing/2014/main" id="{FB06F764-7C3A-8F18-6B86-8239B97A1BF0}"/>
              </a:ext>
            </a:extLst>
          </p:cNvPr>
          <p:cNvSpPr/>
          <p:nvPr/>
        </p:nvSpPr>
        <p:spPr>
          <a:xfrm>
            <a:off x="7878908" y="2210813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8" name="CasellaDiTesto 1137">
            <a:extLst>
              <a:ext uri="{FF2B5EF4-FFF2-40B4-BE49-F238E27FC236}">
                <a16:creationId xmlns:a16="http://schemas.microsoft.com/office/drawing/2014/main" id="{357E297D-7B5C-F677-AB87-C47096610552}"/>
              </a:ext>
            </a:extLst>
          </p:cNvPr>
          <p:cNvSpPr txBox="1"/>
          <p:nvPr/>
        </p:nvSpPr>
        <p:spPr>
          <a:xfrm>
            <a:off x="7760520" y="2448615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POINT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CLOUD</a:t>
            </a:r>
            <a:endParaRPr lang="en-US" sz="11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9" name="Elemento grafico 1138" descr="Freccia a destra con riempimento a tinta unita">
            <a:extLst>
              <a:ext uri="{FF2B5EF4-FFF2-40B4-BE49-F238E27FC236}">
                <a16:creationId xmlns:a16="http://schemas.microsoft.com/office/drawing/2014/main" id="{2922CDB1-4846-CA79-0F16-987282E75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7180" y="2192563"/>
            <a:ext cx="914400" cy="914400"/>
          </a:xfrm>
          <a:prstGeom prst="rect">
            <a:avLst/>
          </a:prstGeom>
        </p:spPr>
      </p:pic>
      <p:sp>
        <p:nvSpPr>
          <p:cNvPr id="1140" name="Rettangolo con due angoli in diagonale ritagliati 1139">
            <a:extLst>
              <a:ext uri="{FF2B5EF4-FFF2-40B4-BE49-F238E27FC236}">
                <a16:creationId xmlns:a16="http://schemas.microsoft.com/office/drawing/2014/main" id="{378FE66C-63D5-D6DB-E245-FFDEAD5FE9CA}"/>
              </a:ext>
            </a:extLst>
          </p:cNvPr>
          <p:cNvSpPr/>
          <p:nvPr/>
        </p:nvSpPr>
        <p:spPr>
          <a:xfrm>
            <a:off x="10333930" y="2206859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2" name="CasellaDiTesto 1141">
            <a:extLst>
              <a:ext uri="{FF2B5EF4-FFF2-40B4-BE49-F238E27FC236}">
                <a16:creationId xmlns:a16="http://schemas.microsoft.com/office/drawing/2014/main" id="{94EE2216-4334-2D84-FC77-2DFA67AE3288}"/>
              </a:ext>
            </a:extLst>
          </p:cNvPr>
          <p:cNvSpPr txBox="1"/>
          <p:nvPr/>
        </p:nvSpPr>
        <p:spPr>
          <a:xfrm>
            <a:off x="10225245" y="2502455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3D MESH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0" name="Immagine 9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651B4984-EF8B-DB80-EAF4-93DE05A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772" y="3928850"/>
            <a:ext cx="1933041" cy="1449781"/>
          </a:xfrm>
          <a:prstGeom prst="rect">
            <a:avLst/>
          </a:prstGeom>
        </p:spPr>
      </p:pic>
      <p:pic>
        <p:nvPicPr>
          <p:cNvPr id="12" name="Immagine 11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FC656B5C-FF33-4CB7-F3C7-BAA5F3510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6287" y="4186946"/>
            <a:ext cx="1933041" cy="1449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D7C23E-A84C-B425-5BBC-0D7BAA0D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7262" y="1332452"/>
            <a:ext cx="3682303" cy="2481287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A5156421-2104-8522-E485-CF04FC7B16C1}"/>
              </a:ext>
            </a:extLst>
          </p:cNvPr>
          <p:cNvSpPr/>
          <p:nvPr/>
        </p:nvSpPr>
        <p:spPr>
          <a:xfrm rot="5400000">
            <a:off x="9489497" y="2120709"/>
            <a:ext cx="430886" cy="2600957"/>
          </a:xfrm>
          <a:prstGeom prst="rightBrace">
            <a:avLst/>
          </a:prstGeom>
          <a:ln>
            <a:solidFill>
              <a:srgbClr val="24AFF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D8C78-224A-8F68-9597-4F3A3F26EBDD}"/>
              </a:ext>
            </a:extLst>
          </p:cNvPr>
          <p:cNvSpPr txBox="1"/>
          <p:nvPr/>
        </p:nvSpPr>
        <p:spPr>
          <a:xfrm>
            <a:off x="8065170" y="3934068"/>
            <a:ext cx="327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11678F"/>
                </a:solidFill>
              </a:rPr>
              <a:t>3D RECONSTRUCTION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0"/>
      <p:bldP spid="1100" grpId="0"/>
      <p:bldP spid="1134" grpId="0" animBg="1"/>
      <p:bldP spid="1133" grpId="0" animBg="1"/>
      <p:bldP spid="1135" grpId="0"/>
      <p:bldP spid="1137" grpId="0" animBg="1"/>
      <p:bldP spid="1138" grpId="0"/>
      <p:bldP spid="1140" grpId="0" animBg="1"/>
      <p:bldP spid="1142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778" y="329234"/>
            <a:ext cx="1025107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>
                <a:solidFill>
                  <a:srgbClr val="11678F"/>
                </a:solidFill>
              </a:rPr>
              <a:t>Datasets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247BB57-43AF-40D4-1C7E-25E88077ED46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035C0-0335-5DFF-9E8F-9AF5607A5ACE}"/>
              </a:ext>
            </a:extLst>
          </p:cNvPr>
          <p:cNvSpPr txBox="1"/>
          <p:nvPr/>
        </p:nvSpPr>
        <p:spPr>
          <a:xfrm>
            <a:off x="5055355" y="1781329"/>
            <a:ext cx="71096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latin typeface="Helvetica Neue"/>
              </a:rPr>
              <a:t>Benchmarking_Camera_Calibration_2008 Dataset</a:t>
            </a:r>
            <a:endParaRPr lang="it-IT">
              <a:latin typeface="Calibri"/>
              <a:cs typeface="Calibri"/>
            </a:endParaRPr>
          </a:p>
          <a:p>
            <a:r>
              <a:rPr lang="it-IT" sz="2400">
                <a:latin typeface="Helvetica Neue"/>
                <a:ea typeface="+mn-lt"/>
                <a:cs typeface="+mn-lt"/>
              </a:rPr>
              <a:t>(</a:t>
            </a:r>
            <a:r>
              <a:rPr lang="en-GB" sz="2400">
                <a:latin typeface="Helvetica Neue"/>
              </a:rPr>
              <a:t>Fountain-P11)</a:t>
            </a:r>
          </a:p>
          <a:p>
            <a:pPr marL="285750" indent="-285750">
              <a:buFont typeface="Arial"/>
              <a:buChar char="•"/>
            </a:pPr>
            <a:r>
              <a:rPr lang="it-IT" sz="2400">
                <a:ea typeface="+mn-lt"/>
                <a:cs typeface="+mn-lt"/>
              </a:rPr>
              <a:t>9 images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ea typeface="+mn-lt"/>
                <a:cs typeface="+mn-lt"/>
              </a:rPr>
              <a:t>Intrinsic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parameters</a:t>
            </a:r>
            <a:r>
              <a:rPr lang="it-IT" sz="2400">
                <a:ea typeface="+mn-lt"/>
                <a:cs typeface="+mn-lt"/>
              </a:rPr>
              <a:t> of the camera</a:t>
            </a:r>
            <a:endParaRPr lang="it-IT" sz="2400">
              <a:latin typeface="Calibri"/>
              <a:ea typeface="Helvetica Neue" panose="02000503000000020004" pitchFamily="2" charset="0"/>
              <a:cs typeface="Calibri"/>
            </a:endParaRPr>
          </a:p>
        </p:txBody>
      </p:sp>
      <p:pic>
        <p:nvPicPr>
          <p:cNvPr id="4" name="Immagine 3" descr="Foutain-P11&#10;">
            <a:extLst>
              <a:ext uri="{FF2B5EF4-FFF2-40B4-BE49-F238E27FC236}">
                <a16:creationId xmlns:a16="http://schemas.microsoft.com/office/drawing/2014/main" id="{C5AA56B5-A9F3-7B22-39BA-D2AC27D83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7" y="1430421"/>
            <a:ext cx="3680541" cy="2482371"/>
          </a:xfrm>
          <a:prstGeom prst="rect">
            <a:avLst/>
          </a:prstGeom>
        </p:spPr>
      </p:pic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928CD553-7012-EFB1-D82B-9107CCBAB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92" y="4502616"/>
            <a:ext cx="1933041" cy="14497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BB29BE-2406-85C7-44A8-E771CAA798C1}"/>
              </a:ext>
            </a:extLst>
          </p:cNvPr>
          <p:cNvSpPr txBox="1"/>
          <p:nvPr/>
        </p:nvSpPr>
        <p:spPr>
          <a:xfrm>
            <a:off x="2474835" y="4393534"/>
            <a:ext cx="398206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Fire </a:t>
            </a:r>
            <a:r>
              <a:rPr lang="it-IT" sz="2400" dirty="0" err="1">
                <a:latin typeface="+mj-lt"/>
              </a:rPr>
              <a:t>extinguisher</a:t>
            </a:r>
            <a:endParaRPr lang="it-IT" sz="2400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Dataset </a:t>
            </a:r>
            <a:r>
              <a:rPr lang="it-IT" sz="2400" dirty="0" err="1">
                <a:latin typeface="+mj-lt"/>
              </a:rPr>
              <a:t>created</a:t>
            </a:r>
            <a:r>
              <a:rPr lang="it-IT" sz="2400" dirty="0">
                <a:latin typeface="+mj-lt"/>
              </a:rPr>
              <a:t> by </a:t>
            </a:r>
            <a:r>
              <a:rPr lang="it-IT" sz="2400" dirty="0" err="1">
                <a:latin typeface="+mj-lt"/>
              </a:rPr>
              <a:t>us</a:t>
            </a:r>
            <a:endParaRPr lang="it-IT" sz="2400" dirty="0">
              <a:latin typeface="+mj-lt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>
                <a:latin typeface="+mj-lt"/>
              </a:rPr>
              <a:t>4 images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 err="1">
                <a:latin typeface="+mj-lt"/>
              </a:rPr>
              <a:t>Intrinsic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parameters</a:t>
            </a:r>
            <a:endParaRPr lang="it-IT" sz="2400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143214-BD03-38F9-F689-B8D4AA2842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012773" y="4483508"/>
            <a:ext cx="1381091" cy="124959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8865B1-3B66-2D57-0EB9-CF3B98343E50}"/>
              </a:ext>
            </a:extLst>
          </p:cNvPr>
          <p:cNvSpPr txBox="1"/>
          <p:nvPr/>
        </p:nvSpPr>
        <p:spPr>
          <a:xfrm>
            <a:off x="8592044" y="4654336"/>
            <a:ext cx="22502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000" err="1">
                <a:latin typeface="+mj-lt"/>
              </a:rPr>
              <a:t>Checkboard</a:t>
            </a:r>
            <a:r>
              <a:rPr lang="it-IT" sz="2000">
                <a:latin typeface="+mj-lt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000">
                <a:latin typeface="+mj-lt"/>
              </a:rPr>
              <a:t>14 images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4A65B866-079E-5237-98CF-E205C6B3DE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259" y="4952999"/>
            <a:ext cx="1132112" cy="9688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Camera </a:t>
            </a:r>
            <a:r>
              <a:rPr lang="en-GB" spc="-140">
                <a:solidFill>
                  <a:srgbClr val="00678F"/>
                </a:solidFill>
              </a:rPr>
              <a:t>calibration </a:t>
            </a:r>
            <a:endParaRPr lang="en-GB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81535" y="1447199"/>
            <a:ext cx="4938171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Given:</a:t>
            </a:r>
            <a:endParaRPr lang="it-IT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10-15 photos of a checkboard</a:t>
            </a: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size of the squares on the checkboard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6" name="Immagine 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5DF440F8-7E80-0CF3-07CB-F61FD12E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688033" y="2979847"/>
            <a:ext cx="2770251" cy="2754925"/>
          </a:xfrm>
          <a:prstGeom prst="rect">
            <a:avLst/>
          </a:prstGeom>
        </p:spPr>
      </p:pic>
      <p:pic>
        <p:nvPicPr>
          <p:cNvPr id="10" name="Immagine 9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B519DD82-97EF-7D3C-5DED-93216881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869829" y="3122182"/>
            <a:ext cx="2770251" cy="2754925"/>
          </a:xfrm>
          <a:prstGeom prst="rect">
            <a:avLst/>
          </a:prstGeom>
        </p:spPr>
      </p:pic>
      <p:pic>
        <p:nvPicPr>
          <p:cNvPr id="11" name="Immagine 10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6AD73FA9-D90D-8460-57FC-7687DD98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1022229" y="3274582"/>
            <a:ext cx="2770251" cy="2754925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5618540-7084-A62C-BC36-F8E46705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735" y="4153252"/>
            <a:ext cx="914400" cy="914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B2EED6-E1F4-E5CC-6FFC-62313972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r="13601"/>
          <a:stretch/>
        </p:blipFill>
        <p:spPr>
          <a:xfrm rot="16200000">
            <a:off x="5421413" y="3217062"/>
            <a:ext cx="2047125" cy="2754928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5C21F270-1CC7-2D16-8B40-6F7F21B5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49" y="4164985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B85D-65EC-048A-76B9-65F5514F6010}"/>
              </a:ext>
            </a:extLst>
          </p:cNvPr>
          <p:cNvSpPr txBox="1"/>
          <p:nvPr/>
        </p:nvSpPr>
        <p:spPr>
          <a:xfrm>
            <a:off x="9203525" y="3501446"/>
            <a:ext cx="2097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Intrinsic Matrix (K)</a:t>
            </a:r>
            <a:endParaRPr lang="it-IT" dirty="0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DD88B35-5679-B3FE-E32F-6C055BF6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8869"/>
              </p:ext>
            </p:extLst>
          </p:nvPr>
        </p:nvGraphicFramePr>
        <p:xfrm>
          <a:off x="9076874" y="3978386"/>
          <a:ext cx="2410782" cy="164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4">
                  <a:extLst>
                    <a:ext uri="{9D8B030D-6E8A-4147-A177-3AD203B41FA5}">
                      <a16:colId xmlns:a16="http://schemas.microsoft.com/office/drawing/2014/main" val="3551733491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2865675550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738252143"/>
                    </a:ext>
                  </a:extLst>
                </a:gridCol>
              </a:tblGrid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fx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11929"/>
                  </a:ext>
                </a:extLst>
              </a:tr>
              <a:tr h="553064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73471"/>
                  </a:ext>
                </a:extLst>
              </a:tr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4252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5AA859-4234-0B14-B1FA-FDF81AD95671}"/>
              </a:ext>
            </a:extLst>
          </p:cNvPr>
          <p:cNvSpPr txBox="1"/>
          <p:nvPr/>
        </p:nvSpPr>
        <p:spPr>
          <a:xfrm>
            <a:off x="6679153" y="1462587"/>
            <a:ext cx="52014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+mj-lt"/>
                <a:cs typeface="Calibri"/>
              </a:rPr>
              <a:t>We</a:t>
            </a:r>
            <a:r>
              <a:rPr lang="it-IT" dirty="0">
                <a:latin typeface="+mj-lt"/>
                <a:cs typeface="Calibri"/>
              </a:rPr>
              <a:t> </a:t>
            </a:r>
            <a:r>
              <a:rPr lang="it-IT" dirty="0" err="1">
                <a:latin typeface="+mj-lt"/>
                <a:cs typeface="Calibri"/>
              </a:rPr>
              <a:t>get</a:t>
            </a:r>
            <a:r>
              <a:rPr lang="it-IT" dirty="0">
                <a:latin typeface="+mj-lt"/>
                <a:cs typeface="Calibri"/>
              </a:rPr>
              <a:t> the </a:t>
            </a:r>
            <a:r>
              <a:rPr lang="it-IT" dirty="0" err="1">
                <a:latin typeface="+mj-lt"/>
                <a:cs typeface="Calibri"/>
              </a:rPr>
              <a:t>intrinsic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parameters</a:t>
            </a:r>
            <a:r>
              <a:rPr lang="it-IT" dirty="0">
                <a:latin typeface="+mj-lt"/>
                <a:cs typeface="Calibri"/>
              </a:rPr>
              <a:t> of the camera: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+mj-lt"/>
                <a:cs typeface="Calibri"/>
              </a:rPr>
              <a:t>Focal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lenght</a:t>
            </a:r>
            <a:endParaRPr lang="it-IT" dirty="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+mj-lt"/>
                <a:cs typeface="Calibri"/>
              </a:rPr>
              <a:t>Optical center of the camera</a:t>
            </a:r>
          </a:p>
          <a:p>
            <a:endParaRPr lang="it-IT" dirty="0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533F19-B937-E1F2-609F-405199CE3299}"/>
              </a:ext>
            </a:extLst>
          </p:cNvPr>
          <p:cNvSpPr txBox="1"/>
          <p:nvPr/>
        </p:nvSpPr>
        <p:spPr>
          <a:xfrm>
            <a:off x="5345977" y="5641306"/>
            <a:ext cx="26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Detected corners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0147DA2-6252-DE3B-82DE-AB5489084C39}"/>
              </a:ext>
            </a:extLst>
          </p:cNvPr>
          <p:cNvSpPr/>
          <p:nvPr/>
        </p:nvSpPr>
        <p:spPr>
          <a:xfrm>
            <a:off x="5203385" y="5743444"/>
            <a:ext cx="181795" cy="152400"/>
          </a:xfrm>
          <a:prstGeom prst="ellipse">
            <a:avLst/>
          </a:prstGeom>
          <a:noFill/>
          <a:ln>
            <a:solidFill>
              <a:srgbClr val="00E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869</Words>
  <Application>Microsoft Office PowerPoint</Application>
  <PresentationFormat>Widescreen</PresentationFormat>
  <Paragraphs>222</Paragraphs>
  <Slides>27</Slides>
  <Notes>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43" baseType="lpstr">
      <vt:lpstr>Aharoni</vt:lpstr>
      <vt:lpstr>Aptos</vt:lpstr>
      <vt:lpstr>Arial</vt:lpstr>
      <vt:lpstr>Arial MT</vt:lpstr>
      <vt:lpstr>Calibri</vt:lpstr>
      <vt:lpstr>Cambria Math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 NEUE THIN</vt:lpstr>
      <vt:lpstr>HELVETICA NEUE THIN</vt:lpstr>
      <vt:lpstr>Tahoma</vt:lpstr>
      <vt:lpstr>Verdana</vt:lpstr>
      <vt:lpstr>Office Theme</vt:lpstr>
      <vt:lpstr>SFM and 3D reconstruction from scratch</vt:lpstr>
      <vt:lpstr>Outline</vt:lpstr>
      <vt:lpstr>Introduction</vt:lpstr>
      <vt:lpstr>Introduction</vt:lpstr>
      <vt:lpstr>Introduction</vt:lpstr>
      <vt:lpstr>Introduction</vt:lpstr>
      <vt:lpstr>Proposed method:</vt:lpstr>
      <vt:lpstr>Datasets</vt:lpstr>
      <vt:lpstr>Camera calibration </vt:lpstr>
      <vt:lpstr>Camera calibration algorithm what is known?</vt:lpstr>
      <vt:lpstr>Presentazione standard di PowerPoint</vt:lpstr>
      <vt:lpstr>Feature extraction and matching</vt:lpstr>
      <vt:lpstr>Feature extraction and matching</vt:lpstr>
      <vt:lpstr>Presentazione standard di PowerPoint</vt:lpstr>
      <vt:lpstr>Presentazione standard di PowerPoint</vt:lpstr>
      <vt:lpstr>SFM – Steps for the other images</vt:lpstr>
      <vt:lpstr>Triangulation</vt:lpstr>
      <vt:lpstr>Results - Point Cloud</vt:lpstr>
      <vt:lpstr>Results - Point Cloud</vt:lpstr>
      <vt:lpstr>Results - 3D Mesh</vt:lpstr>
      <vt:lpstr>Results - 3D Mesh</vt:lpstr>
      <vt:lpstr>Results - 3D Mesh</vt:lpstr>
      <vt:lpstr>Results - 3D Mesh</vt:lpstr>
      <vt:lpstr>Results - 3D Mesh</vt:lpstr>
      <vt:lpstr>Fountain vs Fire Extinguisher </vt:lpstr>
      <vt:lpstr>Conclusion and future works</vt:lpstr>
      <vt:lpstr>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Tania Sari Bonaventura</dc:creator>
  <cp:lastModifiedBy>Giada Troilo</cp:lastModifiedBy>
  <cp:revision>3</cp:revision>
  <dcterms:created xsi:type="dcterms:W3CDTF">2024-06-15T15:37:32Z</dcterms:created>
  <dcterms:modified xsi:type="dcterms:W3CDTF">2024-07-23T14:37:25Z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Acrobat PDFMaker 19 per PowerPoint</vt:lpwstr>
  </property>
  <property fmtid="{D5CDD505-2E9C-101B-9397-08002B2CF9AE}" pid="4" name="LastSaved">
    <vt:filetime>2024-06-15T00:00:00Z</vt:filetime>
  </property>
</Properties>
</file>